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21ce2fac0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21ce2fac0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21ce2fac0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21ce2fac0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21ce2fac0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21ce2fac0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21e19a69b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21e19a69b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21ce2fac0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21ce2fac0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21ce2fac0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21ce2fac0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21e19a69b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21e19a69b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21ce2fac0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21ce2fac0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21ce2fac0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21ce2fac0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21ce2fac0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21ce2fac0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1f7991fb5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1f7991fb5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21ce2fac0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21ce2fac0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21ce2fac0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21ce2fac0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21ce2fac0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21ce2fac0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21ce2fac0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21ce2fac0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21e19a69b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21e19a69b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21e19a69b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21e19a69b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21e19a69bd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21e19a69bd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21e19a69b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21e19a69b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21e19a69bd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21e19a69bd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21e19a69b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21e19a69b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1f7991fb55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1f7991fb55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21e19a69b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21e19a69b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21e19a69b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21e19a69b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21ce2fac0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21ce2fac0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21e19a69b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21e19a69b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21ce2fac0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21ce2fac0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21ce2fac0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21ce2fac0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21ce2fac0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21ce2fac0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21e19a69b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21e19a69b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21e19a69b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21e19a69b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21ce2fac0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21ce2fac0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51.png"/><Relationship Id="rId5" Type="http://schemas.openxmlformats.org/officeDocument/2006/relationships/image" Target="../media/image35.png"/><Relationship Id="rId6"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633872"/>
            <a:ext cx="8222100" cy="83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Scalable Database Project- Data analysis on Steam library</a:t>
            </a:r>
            <a:endParaRPr>
              <a:latin typeface="Times New Roman"/>
              <a:ea typeface="Times New Roman"/>
              <a:cs typeface="Times New Roman"/>
              <a:sym typeface="Times New Roman"/>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Group 5 - Midterm Project</a:t>
            </a:r>
            <a:endParaRPr b="1" sz="18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400">
                <a:latin typeface="Times New Roman"/>
                <a:ea typeface="Times New Roman"/>
                <a:cs typeface="Times New Roman"/>
                <a:sym typeface="Times New Roman"/>
              </a:rPr>
              <a:t>Somil H. Saparia (U01876683)</a:t>
            </a:r>
            <a:endParaRPr b="1" sz="14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400">
                <a:latin typeface="Times New Roman"/>
                <a:ea typeface="Times New Roman"/>
                <a:cs typeface="Times New Roman"/>
                <a:sym typeface="Times New Roman"/>
              </a:rPr>
              <a:t>Kunj D. Patel (U01869538)</a:t>
            </a:r>
            <a:endParaRPr b="1" sz="14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400">
                <a:latin typeface="Times New Roman"/>
                <a:ea typeface="Times New Roman"/>
                <a:cs typeface="Times New Roman"/>
                <a:sym typeface="Times New Roman"/>
              </a:rPr>
              <a:t>Yash D. Bhavsar(U01873220)</a:t>
            </a:r>
            <a:endParaRPr b="1" sz="1400">
              <a:latin typeface="Times New Roman"/>
              <a:ea typeface="Times New Roman"/>
              <a:cs typeface="Times New Roman"/>
              <a:sym typeface="Times New Roman"/>
            </a:endParaRPr>
          </a:p>
          <a:p>
            <a:pPr indent="0" lvl="0" marL="0" rtl="0" algn="l">
              <a:spcBef>
                <a:spcPts val="1200"/>
              </a:spcBef>
              <a:spcAft>
                <a:spcPts val="0"/>
              </a:spcAft>
              <a:buNone/>
            </a:pPr>
            <a:r>
              <a:t/>
            </a:r>
            <a:endParaRPr sz="14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2400"/>
              </a:spcBef>
              <a:spcAft>
                <a:spcPts val="0"/>
              </a:spcAft>
              <a:buNone/>
            </a:pPr>
            <a:r>
              <a:rPr b="1" lang="en" sz="2300">
                <a:latin typeface="Times New Roman"/>
                <a:ea typeface="Times New Roman"/>
                <a:cs typeface="Times New Roman"/>
                <a:sym typeface="Times New Roman"/>
              </a:rPr>
              <a:t>Plot features against each other using a pair plot.</a:t>
            </a:r>
            <a:endParaRPr b="1" sz="2300">
              <a:latin typeface="Times New Roman"/>
              <a:ea typeface="Times New Roman"/>
              <a:cs typeface="Times New Roman"/>
              <a:sym typeface="Times New Roman"/>
            </a:endParaRPr>
          </a:p>
          <a:p>
            <a:pPr indent="0" lvl="0" marL="0" rtl="0" algn="l">
              <a:spcBef>
                <a:spcPts val="600"/>
              </a:spcBef>
              <a:spcAft>
                <a:spcPts val="0"/>
              </a:spcAft>
              <a:buNone/>
            </a:pPr>
            <a:r>
              <a:t/>
            </a:r>
            <a:endParaRPr>
              <a:latin typeface="Times New Roman"/>
              <a:ea typeface="Times New Roman"/>
              <a:cs typeface="Times New Roman"/>
              <a:sym typeface="Times New Roman"/>
            </a:endParaRPr>
          </a:p>
        </p:txBody>
      </p:sp>
      <p:pic>
        <p:nvPicPr>
          <p:cNvPr id="152" name="Google Shape;152;p22"/>
          <p:cNvPicPr preferRelativeResize="0"/>
          <p:nvPr/>
        </p:nvPicPr>
        <p:blipFill rotWithShape="1">
          <a:blip r:embed="rId3">
            <a:alphaModFix/>
          </a:blip>
          <a:srcRect b="0" l="0" r="51283" t="0"/>
          <a:stretch/>
        </p:blipFill>
        <p:spPr>
          <a:xfrm>
            <a:off x="311700" y="1017800"/>
            <a:ext cx="3333325" cy="1259250"/>
          </a:xfrm>
          <a:prstGeom prst="rect">
            <a:avLst/>
          </a:prstGeom>
          <a:noFill/>
          <a:ln>
            <a:noFill/>
          </a:ln>
        </p:spPr>
      </p:pic>
      <p:pic>
        <p:nvPicPr>
          <p:cNvPr id="153" name="Google Shape;153;p22"/>
          <p:cNvPicPr preferRelativeResize="0"/>
          <p:nvPr/>
        </p:nvPicPr>
        <p:blipFill>
          <a:blip r:embed="rId4">
            <a:alphaModFix/>
          </a:blip>
          <a:stretch>
            <a:fillRect/>
          </a:stretch>
        </p:blipFill>
        <p:spPr>
          <a:xfrm>
            <a:off x="3741875" y="1017800"/>
            <a:ext cx="4927050" cy="4035275"/>
          </a:xfrm>
          <a:prstGeom prst="rect">
            <a:avLst/>
          </a:prstGeom>
          <a:noFill/>
          <a:ln cap="flat" cmpd="sng" w="9525">
            <a:solidFill>
              <a:schemeClr val="dk2"/>
            </a:solidFill>
            <a:prstDash val="solid"/>
            <a:round/>
            <a:headEnd len="sm" w="sm" type="none"/>
            <a:tailEnd len="sm" w="sm" type="none"/>
          </a:ln>
        </p:spPr>
      </p:pic>
      <p:sp>
        <p:nvSpPr>
          <p:cNvPr id="154" name="Google Shape;154;p22"/>
          <p:cNvSpPr txBox="1"/>
          <p:nvPr/>
        </p:nvSpPr>
        <p:spPr>
          <a:xfrm>
            <a:off x="311700" y="2277050"/>
            <a:ext cx="3000000" cy="3870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400"/>
              </a:spcBef>
              <a:spcAft>
                <a:spcPts val="0"/>
              </a:spcAft>
              <a:buNone/>
            </a:pPr>
            <a:r>
              <a:rPr lang="en">
                <a:latin typeface="Times New Roman"/>
                <a:ea typeface="Times New Roman"/>
                <a:cs typeface="Times New Roman"/>
                <a:sym typeface="Times New Roman"/>
              </a:rPr>
              <a:t>Using the pairplot() function, this code creates a pairwise scatter plot matrix for the columns listed in the cols list. The subset of columns to be included in the plot is specified by the data parameter, which is set to steam[cols].</a:t>
            </a:r>
            <a:endParaRPr>
              <a:latin typeface="Times New Roman"/>
              <a:ea typeface="Times New Roman"/>
              <a:cs typeface="Times New Roman"/>
              <a:sym typeface="Times New Roman"/>
            </a:endParaRPr>
          </a:p>
          <a:p>
            <a:pPr indent="0" lvl="0" marL="0" rtl="0" algn="just">
              <a:lnSpc>
                <a:spcPct val="115000"/>
              </a:lnSpc>
              <a:spcBef>
                <a:spcPts val="1400"/>
              </a:spcBef>
              <a:spcAft>
                <a:spcPts val="0"/>
              </a:spcAft>
              <a:buNone/>
            </a:pPr>
            <a:r>
              <a:rPr lang="en">
                <a:latin typeface="Times New Roman"/>
                <a:ea typeface="Times New Roman"/>
                <a:cs typeface="Times New Roman"/>
                <a:sym typeface="Times New Roman"/>
              </a:rPr>
              <a:t>Columns used:</a:t>
            </a:r>
            <a:endParaRPr>
              <a:latin typeface="Times New Roman"/>
              <a:ea typeface="Times New Roman"/>
              <a:cs typeface="Times New Roman"/>
              <a:sym typeface="Times New Roman"/>
            </a:endParaRPr>
          </a:p>
          <a:p>
            <a:pPr indent="0" lvl="0" marL="0" rtl="0" algn="just">
              <a:lnSpc>
                <a:spcPct val="115000"/>
              </a:lnSpc>
              <a:spcBef>
                <a:spcPts val="1400"/>
              </a:spcBef>
              <a:spcAft>
                <a:spcPts val="0"/>
              </a:spcAft>
              <a:buNone/>
            </a:pPr>
            <a:r>
              <a:rPr lang="en" sz="1450">
                <a:solidFill>
                  <a:schemeClr val="dk2"/>
                </a:solidFill>
                <a:highlight>
                  <a:schemeClr val="lt1"/>
                </a:highlight>
                <a:latin typeface="Times New Roman"/>
                <a:ea typeface="Times New Roman"/>
                <a:cs typeface="Times New Roman"/>
                <a:sym typeface="Times New Roman"/>
              </a:rPr>
              <a:t>'positive_ratings', 'negative_ratings', 'average_playtime', 'median_playtime', 'price'</a:t>
            </a:r>
            <a:endParaRPr sz="1450">
              <a:solidFill>
                <a:schemeClr val="dk2"/>
              </a:solidFill>
              <a:highlight>
                <a:schemeClr val="lt1"/>
              </a:highlight>
              <a:latin typeface="Times New Roman"/>
              <a:ea typeface="Times New Roman"/>
              <a:cs typeface="Times New Roman"/>
              <a:sym typeface="Times New Roman"/>
            </a:endParaRPr>
          </a:p>
          <a:p>
            <a:pPr indent="0" lvl="0" marL="0" rtl="0" algn="just">
              <a:lnSpc>
                <a:spcPct val="115000"/>
              </a:lnSpc>
              <a:spcBef>
                <a:spcPts val="1400"/>
              </a:spcBef>
              <a:spcAft>
                <a:spcPts val="0"/>
              </a:spcAft>
              <a:buNone/>
            </a:pPr>
            <a:r>
              <a:t/>
            </a:r>
            <a:endParaRPr>
              <a:latin typeface="Times New Roman"/>
              <a:ea typeface="Times New Roman"/>
              <a:cs typeface="Times New Roman"/>
              <a:sym typeface="Times New Roman"/>
            </a:endParaRPr>
          </a:p>
          <a:p>
            <a:pPr indent="0" lvl="0" marL="0" rtl="0" algn="just">
              <a:lnSpc>
                <a:spcPct val="115000"/>
              </a:lnSpc>
              <a:spcBef>
                <a:spcPts val="1400"/>
              </a:spcBef>
              <a:spcAft>
                <a:spcPts val="1400"/>
              </a:spcAft>
              <a:buNone/>
            </a:pPr>
            <a:r>
              <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311700" y="105525"/>
            <a:ext cx="8520600" cy="607800"/>
          </a:xfrm>
          <a:prstGeom prst="rect">
            <a:avLst/>
          </a:prstGeom>
        </p:spPr>
        <p:txBody>
          <a:bodyPr anchorCtr="0" anchor="t" bIns="91425" lIns="91425" spcFirstLastPara="1" rIns="91425" wrap="square" tIns="91425">
            <a:noAutofit/>
          </a:bodyPr>
          <a:lstStyle/>
          <a:p>
            <a:pPr indent="0" lvl="0" marL="0" rtl="0" algn="just">
              <a:lnSpc>
                <a:spcPct val="115000"/>
              </a:lnSpc>
              <a:spcBef>
                <a:spcPts val="2400"/>
              </a:spcBef>
              <a:spcAft>
                <a:spcPts val="0"/>
              </a:spcAft>
              <a:buSzPts val="990"/>
              <a:buNone/>
            </a:pPr>
            <a:r>
              <a:rPr b="1" lang="en" sz="2200">
                <a:latin typeface="Times New Roman"/>
                <a:ea typeface="Times New Roman"/>
                <a:cs typeface="Times New Roman"/>
                <a:sym typeface="Times New Roman"/>
              </a:rPr>
              <a:t>Use a Heatmap for finding the correlation between the features (Feature to Feature).</a:t>
            </a:r>
            <a:endParaRPr b="1" sz="2200">
              <a:latin typeface="Times New Roman"/>
              <a:ea typeface="Times New Roman"/>
              <a:cs typeface="Times New Roman"/>
              <a:sym typeface="Times New Roman"/>
            </a:endParaRPr>
          </a:p>
          <a:p>
            <a:pPr indent="0" lvl="0" marL="0" rtl="0" algn="l">
              <a:spcBef>
                <a:spcPts val="600"/>
              </a:spcBef>
              <a:spcAft>
                <a:spcPts val="0"/>
              </a:spcAft>
              <a:buSzPts val="990"/>
              <a:buNone/>
            </a:pPr>
            <a:r>
              <a:t/>
            </a:r>
            <a:endParaRPr sz="2200">
              <a:latin typeface="Times New Roman"/>
              <a:ea typeface="Times New Roman"/>
              <a:cs typeface="Times New Roman"/>
              <a:sym typeface="Times New Roman"/>
            </a:endParaRPr>
          </a:p>
        </p:txBody>
      </p:sp>
      <p:pic>
        <p:nvPicPr>
          <p:cNvPr id="160" name="Google Shape;160;p23"/>
          <p:cNvPicPr preferRelativeResize="0"/>
          <p:nvPr/>
        </p:nvPicPr>
        <p:blipFill rotWithShape="1">
          <a:blip r:embed="rId3">
            <a:alphaModFix/>
          </a:blip>
          <a:srcRect b="0" l="0" r="27995" t="0"/>
          <a:stretch/>
        </p:blipFill>
        <p:spPr>
          <a:xfrm>
            <a:off x="412200" y="1064100"/>
            <a:ext cx="4159799" cy="1445050"/>
          </a:xfrm>
          <a:prstGeom prst="rect">
            <a:avLst/>
          </a:prstGeom>
          <a:noFill/>
          <a:ln>
            <a:noFill/>
          </a:ln>
        </p:spPr>
      </p:pic>
      <p:pic>
        <p:nvPicPr>
          <p:cNvPr id="161" name="Google Shape;161;p23"/>
          <p:cNvPicPr preferRelativeResize="0"/>
          <p:nvPr/>
        </p:nvPicPr>
        <p:blipFill>
          <a:blip r:embed="rId4">
            <a:alphaModFix/>
          </a:blip>
          <a:stretch>
            <a:fillRect/>
          </a:stretch>
        </p:blipFill>
        <p:spPr>
          <a:xfrm>
            <a:off x="4667200" y="1064100"/>
            <a:ext cx="4476801" cy="3744001"/>
          </a:xfrm>
          <a:prstGeom prst="rect">
            <a:avLst/>
          </a:prstGeom>
          <a:noFill/>
          <a:ln cap="flat" cmpd="sng" w="9525">
            <a:solidFill>
              <a:srgbClr val="000000"/>
            </a:solidFill>
            <a:prstDash val="solid"/>
            <a:round/>
            <a:headEnd len="sm" w="sm" type="none"/>
            <a:tailEnd len="sm" w="sm" type="none"/>
          </a:ln>
        </p:spPr>
      </p:pic>
      <p:sp>
        <p:nvSpPr>
          <p:cNvPr id="162" name="Google Shape;162;p23"/>
          <p:cNvSpPr txBox="1"/>
          <p:nvPr/>
        </p:nvSpPr>
        <p:spPr>
          <a:xfrm>
            <a:off x="311700" y="2653300"/>
            <a:ext cx="4159800" cy="2349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Times New Roman"/>
                <a:ea typeface="Times New Roman"/>
                <a:cs typeface="Times New Roman"/>
                <a:sym typeface="Times New Roman"/>
              </a:rPr>
              <a:t>Using the corr() method from pandas, this code generates the correlation matrix for the columns given in the cols list. The heatmap() function from the seaborn library, is then used to show the resulting correlation matrix as a heatmap. </a:t>
            </a:r>
            <a:endParaRPr>
              <a:latin typeface="Times New Roman"/>
              <a:ea typeface="Times New Roman"/>
              <a:cs typeface="Times New Roman"/>
              <a:sym typeface="Times New Roman"/>
            </a:endParaRPr>
          </a:p>
          <a:p>
            <a:pPr indent="0" lvl="0" marL="0" rtl="0" algn="just">
              <a:lnSpc>
                <a:spcPct val="115000"/>
              </a:lnSpc>
              <a:spcBef>
                <a:spcPts val="1400"/>
              </a:spcBef>
              <a:spcAft>
                <a:spcPts val="0"/>
              </a:spcAft>
              <a:buNone/>
            </a:pPr>
            <a:r>
              <a:rPr lang="en">
                <a:latin typeface="Times New Roman"/>
                <a:ea typeface="Times New Roman"/>
                <a:cs typeface="Times New Roman"/>
                <a:sym typeface="Times New Roman"/>
              </a:rPr>
              <a:t>Columns used:</a:t>
            </a:r>
            <a:endParaRPr>
              <a:latin typeface="Times New Roman"/>
              <a:ea typeface="Times New Roman"/>
              <a:cs typeface="Times New Roman"/>
              <a:sym typeface="Times New Roman"/>
            </a:endParaRPr>
          </a:p>
          <a:p>
            <a:pPr indent="0" lvl="0" marL="0" rtl="0" algn="just">
              <a:lnSpc>
                <a:spcPct val="115000"/>
              </a:lnSpc>
              <a:spcBef>
                <a:spcPts val="1400"/>
              </a:spcBef>
              <a:spcAft>
                <a:spcPts val="1400"/>
              </a:spcAft>
              <a:buNone/>
            </a:pPr>
            <a:r>
              <a:rPr lang="en" sz="1450">
                <a:solidFill>
                  <a:schemeClr val="dk2"/>
                </a:solidFill>
                <a:highlight>
                  <a:schemeClr val="lt1"/>
                </a:highlight>
                <a:latin typeface="Times New Roman"/>
                <a:ea typeface="Times New Roman"/>
                <a:cs typeface="Times New Roman"/>
                <a:sym typeface="Times New Roman"/>
              </a:rPr>
              <a:t>'positive_ratings','negative_ratings', 'average_playtime', 'median_playtime', 'price'</a:t>
            </a:r>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311700" y="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Use a scatter plot to show the relationship between 2 variables.</a:t>
            </a:r>
            <a:endParaRPr b="1" sz="2000">
              <a:latin typeface="Times New Roman"/>
              <a:ea typeface="Times New Roman"/>
              <a:cs typeface="Times New Roman"/>
              <a:sym typeface="Times New Roman"/>
            </a:endParaRPr>
          </a:p>
        </p:txBody>
      </p:sp>
      <p:pic>
        <p:nvPicPr>
          <p:cNvPr id="168" name="Google Shape;168;p24"/>
          <p:cNvPicPr preferRelativeResize="0"/>
          <p:nvPr/>
        </p:nvPicPr>
        <p:blipFill rotWithShape="1">
          <a:blip r:embed="rId3">
            <a:alphaModFix/>
          </a:blip>
          <a:srcRect b="0" l="0" r="16429" t="0"/>
          <a:stretch/>
        </p:blipFill>
        <p:spPr>
          <a:xfrm>
            <a:off x="442175" y="550225"/>
            <a:ext cx="7258799" cy="1922575"/>
          </a:xfrm>
          <a:prstGeom prst="rect">
            <a:avLst/>
          </a:prstGeom>
          <a:noFill/>
          <a:ln>
            <a:noFill/>
          </a:ln>
        </p:spPr>
      </p:pic>
      <p:pic>
        <p:nvPicPr>
          <p:cNvPr id="169" name="Google Shape;169;p24"/>
          <p:cNvPicPr preferRelativeResize="0"/>
          <p:nvPr/>
        </p:nvPicPr>
        <p:blipFill>
          <a:blip r:embed="rId4">
            <a:alphaModFix/>
          </a:blip>
          <a:stretch>
            <a:fillRect/>
          </a:stretch>
        </p:blipFill>
        <p:spPr>
          <a:xfrm>
            <a:off x="3804463" y="2528251"/>
            <a:ext cx="3896524" cy="2682625"/>
          </a:xfrm>
          <a:prstGeom prst="rect">
            <a:avLst/>
          </a:prstGeom>
          <a:noFill/>
          <a:ln>
            <a:noFill/>
          </a:ln>
        </p:spPr>
      </p:pic>
      <p:sp>
        <p:nvSpPr>
          <p:cNvPr id="170" name="Google Shape;170;p24"/>
          <p:cNvSpPr txBox="1"/>
          <p:nvPr/>
        </p:nvSpPr>
        <p:spPr>
          <a:xfrm>
            <a:off x="442175" y="2631550"/>
            <a:ext cx="3000000" cy="169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Times New Roman"/>
                <a:ea typeface="Times New Roman"/>
                <a:cs typeface="Times New Roman"/>
                <a:sym typeface="Times New Roman"/>
              </a:rPr>
              <a:t>This code provides a way to visualize the relationship between two variables in the dataset and can be useful for identifying potential patterns or trends between the average_playtime and the </a:t>
            </a:r>
            <a:r>
              <a:rPr lang="en">
                <a:latin typeface="Times New Roman"/>
                <a:ea typeface="Times New Roman"/>
                <a:cs typeface="Times New Roman"/>
                <a:sym typeface="Times New Roman"/>
              </a:rPr>
              <a:t>positive_ratings column of the steam_df dataframe.</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Creating Barplot to </a:t>
            </a:r>
            <a:r>
              <a:rPr b="1" lang="en" sz="2400">
                <a:latin typeface="Times New Roman"/>
                <a:ea typeface="Times New Roman"/>
                <a:cs typeface="Times New Roman"/>
                <a:sym typeface="Times New Roman"/>
              </a:rPr>
              <a:t>represent corresponding relationship</a:t>
            </a:r>
            <a:endParaRPr b="1" sz="2400">
              <a:latin typeface="Times New Roman"/>
              <a:ea typeface="Times New Roman"/>
              <a:cs typeface="Times New Roman"/>
              <a:sym typeface="Times New Roman"/>
            </a:endParaRPr>
          </a:p>
        </p:txBody>
      </p:sp>
      <p:pic>
        <p:nvPicPr>
          <p:cNvPr id="176" name="Google Shape;176;p25"/>
          <p:cNvPicPr preferRelativeResize="0"/>
          <p:nvPr/>
        </p:nvPicPr>
        <p:blipFill>
          <a:blip r:embed="rId3">
            <a:alphaModFix/>
          </a:blip>
          <a:stretch>
            <a:fillRect/>
          </a:stretch>
        </p:blipFill>
        <p:spPr>
          <a:xfrm>
            <a:off x="391625" y="1017800"/>
            <a:ext cx="4406074" cy="3195125"/>
          </a:xfrm>
          <a:prstGeom prst="rect">
            <a:avLst/>
          </a:prstGeom>
          <a:noFill/>
          <a:ln>
            <a:noFill/>
          </a:ln>
        </p:spPr>
      </p:pic>
      <p:pic>
        <p:nvPicPr>
          <p:cNvPr id="177" name="Google Shape;177;p25"/>
          <p:cNvPicPr preferRelativeResize="0"/>
          <p:nvPr/>
        </p:nvPicPr>
        <p:blipFill>
          <a:blip r:embed="rId4">
            <a:alphaModFix/>
          </a:blip>
          <a:stretch>
            <a:fillRect/>
          </a:stretch>
        </p:blipFill>
        <p:spPr>
          <a:xfrm>
            <a:off x="4856100" y="1017800"/>
            <a:ext cx="4287900" cy="3168575"/>
          </a:xfrm>
          <a:prstGeom prst="rect">
            <a:avLst/>
          </a:prstGeom>
          <a:noFill/>
          <a:ln>
            <a:noFill/>
          </a:ln>
        </p:spPr>
      </p:pic>
      <p:sp>
        <p:nvSpPr>
          <p:cNvPr id="178" name="Google Shape;178;p25"/>
          <p:cNvSpPr txBox="1"/>
          <p:nvPr/>
        </p:nvSpPr>
        <p:spPr>
          <a:xfrm>
            <a:off x="391625" y="4364900"/>
            <a:ext cx="626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This bar plot is used to represent number of games  according to its ownership range</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934975" y="0"/>
            <a:ext cx="8520600" cy="6078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2400"/>
              </a:spcBef>
              <a:spcAft>
                <a:spcPts val="0"/>
              </a:spcAft>
              <a:buNone/>
            </a:pPr>
            <a:r>
              <a:rPr b="1" lang="en" sz="2300">
                <a:latin typeface="Times New Roman"/>
                <a:ea typeface="Times New Roman"/>
                <a:cs typeface="Times New Roman"/>
                <a:sym typeface="Times New Roman"/>
              </a:rPr>
              <a:t>Merging two Data Frames.</a:t>
            </a:r>
            <a:endParaRPr b="1" sz="2300">
              <a:latin typeface="Times New Roman"/>
              <a:ea typeface="Times New Roman"/>
              <a:cs typeface="Times New Roman"/>
              <a:sym typeface="Times New Roman"/>
            </a:endParaRPr>
          </a:p>
          <a:p>
            <a:pPr indent="0" lvl="0" marL="0" rtl="0" algn="l">
              <a:spcBef>
                <a:spcPts val="600"/>
              </a:spcBef>
              <a:spcAft>
                <a:spcPts val="0"/>
              </a:spcAft>
              <a:buNone/>
            </a:pPr>
            <a:r>
              <a:t/>
            </a:r>
            <a:endParaRPr>
              <a:latin typeface="Times New Roman"/>
              <a:ea typeface="Times New Roman"/>
              <a:cs typeface="Times New Roman"/>
              <a:sym typeface="Times New Roman"/>
            </a:endParaRPr>
          </a:p>
        </p:txBody>
      </p:sp>
      <p:pic>
        <p:nvPicPr>
          <p:cNvPr id="184" name="Google Shape;184;p26"/>
          <p:cNvPicPr preferRelativeResize="0"/>
          <p:nvPr/>
        </p:nvPicPr>
        <p:blipFill>
          <a:blip r:embed="rId3">
            <a:alphaModFix/>
          </a:blip>
          <a:stretch>
            <a:fillRect/>
          </a:stretch>
        </p:blipFill>
        <p:spPr>
          <a:xfrm>
            <a:off x="934963" y="441475"/>
            <a:ext cx="7274063" cy="4125699"/>
          </a:xfrm>
          <a:prstGeom prst="rect">
            <a:avLst/>
          </a:prstGeom>
          <a:noFill/>
          <a:ln>
            <a:noFill/>
          </a:ln>
        </p:spPr>
      </p:pic>
      <p:sp>
        <p:nvSpPr>
          <p:cNvPr id="185" name="Google Shape;185;p26"/>
          <p:cNvSpPr txBox="1"/>
          <p:nvPr/>
        </p:nvSpPr>
        <p:spPr>
          <a:xfrm>
            <a:off x="934975" y="4567175"/>
            <a:ext cx="727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Using pandas, we have merged two dataframes ‘steam_df’ and ‘steam_tag_df’ based on the ‘appid’ column.</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2400"/>
              </a:spcBef>
              <a:spcAft>
                <a:spcPts val="0"/>
              </a:spcAft>
              <a:buNone/>
            </a:pPr>
            <a:r>
              <a:rPr b="1" lang="en" sz="2300">
                <a:latin typeface="Times New Roman"/>
                <a:ea typeface="Times New Roman"/>
                <a:cs typeface="Times New Roman"/>
                <a:sym typeface="Times New Roman"/>
              </a:rPr>
              <a:t>Slicing Data of a particular column value</a:t>
            </a:r>
            <a:endParaRPr b="1" sz="2300">
              <a:latin typeface="Times New Roman"/>
              <a:ea typeface="Times New Roman"/>
              <a:cs typeface="Times New Roman"/>
              <a:sym typeface="Times New Roman"/>
            </a:endParaRPr>
          </a:p>
          <a:p>
            <a:pPr indent="0" lvl="0" marL="0" rtl="0" algn="l">
              <a:spcBef>
                <a:spcPts val="600"/>
              </a:spcBef>
              <a:spcAft>
                <a:spcPts val="0"/>
              </a:spcAft>
              <a:buNone/>
            </a:pPr>
            <a:r>
              <a:t/>
            </a:r>
            <a:endParaRPr>
              <a:latin typeface="Times New Roman"/>
              <a:ea typeface="Times New Roman"/>
              <a:cs typeface="Times New Roman"/>
              <a:sym typeface="Times New Roman"/>
            </a:endParaRPr>
          </a:p>
        </p:txBody>
      </p:sp>
      <p:sp>
        <p:nvSpPr>
          <p:cNvPr id="191" name="Google Shape;191;p27"/>
          <p:cNvSpPr txBox="1"/>
          <p:nvPr/>
        </p:nvSpPr>
        <p:spPr>
          <a:xfrm>
            <a:off x="5469900" y="1265900"/>
            <a:ext cx="30000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Times New Roman"/>
                <a:ea typeface="Times New Roman"/>
                <a:cs typeface="Times New Roman"/>
                <a:sym typeface="Times New Roman"/>
              </a:rPr>
              <a:t>This code selects top 20 most used tags from steam_merged dataframe and also shows the number of times it is used.</a:t>
            </a:r>
            <a:endParaRPr>
              <a:latin typeface="Times New Roman"/>
              <a:ea typeface="Times New Roman"/>
              <a:cs typeface="Times New Roman"/>
              <a:sym typeface="Times New Roman"/>
            </a:endParaRPr>
          </a:p>
          <a:p>
            <a:pPr indent="0" lvl="0" marL="0" rtl="0" algn="just">
              <a:spcBef>
                <a:spcPts val="0"/>
              </a:spcBef>
              <a:spcAft>
                <a:spcPts val="0"/>
              </a:spcAft>
              <a:buNone/>
            </a:pPr>
            <a:r>
              <a:rPr lang="en">
                <a:latin typeface="Times New Roman"/>
                <a:ea typeface="Times New Roman"/>
                <a:cs typeface="Times New Roman"/>
                <a:sym typeface="Times New Roman"/>
              </a:rPr>
              <a:t>Moreover, </a:t>
            </a:r>
            <a:r>
              <a:rPr lang="en">
                <a:latin typeface="Times New Roman"/>
                <a:ea typeface="Times New Roman"/>
                <a:cs typeface="Times New Roman"/>
                <a:sym typeface="Times New Roman"/>
              </a:rPr>
              <a:t>.iloc[:, 19:] indexing syntax is used to select all the columns from 19th till the end.</a:t>
            </a:r>
            <a:endParaRPr>
              <a:latin typeface="Times New Roman"/>
              <a:ea typeface="Times New Roman"/>
              <a:cs typeface="Times New Roman"/>
              <a:sym typeface="Times New Roman"/>
            </a:endParaRPr>
          </a:p>
        </p:txBody>
      </p:sp>
      <p:pic>
        <p:nvPicPr>
          <p:cNvPr id="192" name="Google Shape;192;p27"/>
          <p:cNvPicPr preferRelativeResize="0"/>
          <p:nvPr/>
        </p:nvPicPr>
        <p:blipFill>
          <a:blip r:embed="rId3">
            <a:alphaModFix/>
          </a:blip>
          <a:stretch>
            <a:fillRect/>
          </a:stretch>
        </p:blipFill>
        <p:spPr>
          <a:xfrm>
            <a:off x="444900" y="939675"/>
            <a:ext cx="4891521" cy="38208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311700" y="399125"/>
            <a:ext cx="8520600" cy="6078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2400"/>
              </a:spcBef>
              <a:spcAft>
                <a:spcPts val="600"/>
              </a:spcAft>
              <a:buNone/>
            </a:pPr>
            <a:r>
              <a:rPr b="1" lang="en" sz="2300">
                <a:latin typeface="Times New Roman"/>
                <a:ea typeface="Times New Roman"/>
                <a:cs typeface="Times New Roman"/>
                <a:sym typeface="Times New Roman"/>
              </a:rPr>
              <a:t>Slicing Data of a particular column value </a:t>
            </a:r>
            <a:endParaRPr/>
          </a:p>
        </p:txBody>
      </p:sp>
      <p:pic>
        <p:nvPicPr>
          <p:cNvPr id="198" name="Google Shape;198;p28"/>
          <p:cNvPicPr preferRelativeResize="0"/>
          <p:nvPr/>
        </p:nvPicPr>
        <p:blipFill>
          <a:blip r:embed="rId3">
            <a:alphaModFix/>
          </a:blip>
          <a:stretch>
            <a:fillRect/>
          </a:stretch>
        </p:blipFill>
        <p:spPr>
          <a:xfrm>
            <a:off x="311700" y="909225"/>
            <a:ext cx="7400299" cy="1114425"/>
          </a:xfrm>
          <a:prstGeom prst="rect">
            <a:avLst/>
          </a:prstGeom>
          <a:noFill/>
          <a:ln>
            <a:noFill/>
          </a:ln>
        </p:spPr>
      </p:pic>
      <p:pic>
        <p:nvPicPr>
          <p:cNvPr id="199" name="Google Shape;199;p28"/>
          <p:cNvPicPr preferRelativeResize="0"/>
          <p:nvPr/>
        </p:nvPicPr>
        <p:blipFill>
          <a:blip r:embed="rId4">
            <a:alphaModFix/>
          </a:blip>
          <a:stretch>
            <a:fillRect/>
          </a:stretch>
        </p:blipFill>
        <p:spPr>
          <a:xfrm>
            <a:off x="311700" y="2067300"/>
            <a:ext cx="5316445" cy="2815050"/>
          </a:xfrm>
          <a:prstGeom prst="rect">
            <a:avLst/>
          </a:prstGeom>
          <a:noFill/>
          <a:ln>
            <a:noFill/>
          </a:ln>
        </p:spPr>
      </p:pic>
      <p:sp>
        <p:nvSpPr>
          <p:cNvPr id="200" name="Google Shape;200;p28"/>
          <p:cNvSpPr txBox="1"/>
          <p:nvPr/>
        </p:nvSpPr>
        <p:spPr>
          <a:xfrm>
            <a:off x="5732900" y="2048400"/>
            <a:ext cx="2174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This code selects all the games </a:t>
            </a:r>
            <a:r>
              <a:rPr lang="en">
                <a:latin typeface="Roboto"/>
                <a:ea typeface="Roboto"/>
                <a:cs typeface="Roboto"/>
                <a:sym typeface="Roboto"/>
              </a:rPr>
              <a:t>released</a:t>
            </a:r>
            <a:r>
              <a:rPr lang="en">
                <a:latin typeface="Roboto"/>
                <a:ea typeface="Roboto"/>
                <a:cs typeface="Roboto"/>
                <a:sym typeface="Roboto"/>
              </a:rPr>
              <a:t> in 2001 from ‘steam_df’ dataframe and shows the first five rows of the resulted dataframe.</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2400"/>
              </a:spcBef>
              <a:spcAft>
                <a:spcPts val="0"/>
              </a:spcAft>
              <a:buNone/>
            </a:pPr>
            <a:r>
              <a:rPr b="1" lang="en" sz="2300">
                <a:latin typeface="Times New Roman"/>
                <a:ea typeface="Times New Roman"/>
                <a:cs typeface="Times New Roman"/>
                <a:sym typeface="Times New Roman"/>
              </a:rPr>
              <a:t>Representing data in matrix form.</a:t>
            </a:r>
            <a:endParaRPr b="1" sz="2300">
              <a:latin typeface="Times New Roman"/>
              <a:ea typeface="Times New Roman"/>
              <a:cs typeface="Times New Roman"/>
              <a:sym typeface="Times New Roman"/>
            </a:endParaRPr>
          </a:p>
          <a:p>
            <a:pPr indent="0" lvl="0" marL="0" rtl="0" algn="l">
              <a:spcBef>
                <a:spcPts val="600"/>
              </a:spcBef>
              <a:spcAft>
                <a:spcPts val="0"/>
              </a:spcAft>
              <a:buNone/>
            </a:pPr>
            <a:r>
              <a:t/>
            </a:r>
            <a:endParaRPr>
              <a:latin typeface="Times New Roman"/>
              <a:ea typeface="Times New Roman"/>
              <a:cs typeface="Times New Roman"/>
              <a:sym typeface="Times New Roman"/>
            </a:endParaRPr>
          </a:p>
        </p:txBody>
      </p:sp>
      <p:pic>
        <p:nvPicPr>
          <p:cNvPr id="206" name="Google Shape;206;p29"/>
          <p:cNvPicPr preferRelativeResize="0"/>
          <p:nvPr/>
        </p:nvPicPr>
        <p:blipFill>
          <a:blip r:embed="rId3">
            <a:alphaModFix/>
          </a:blip>
          <a:stretch>
            <a:fillRect/>
          </a:stretch>
        </p:blipFill>
        <p:spPr>
          <a:xfrm>
            <a:off x="0" y="2164725"/>
            <a:ext cx="5832300" cy="2863500"/>
          </a:xfrm>
          <a:prstGeom prst="rect">
            <a:avLst/>
          </a:prstGeom>
          <a:noFill/>
          <a:ln>
            <a:noFill/>
          </a:ln>
        </p:spPr>
      </p:pic>
      <p:sp>
        <p:nvSpPr>
          <p:cNvPr id="207" name="Google Shape;207;p29"/>
          <p:cNvSpPr txBox="1"/>
          <p:nvPr/>
        </p:nvSpPr>
        <p:spPr>
          <a:xfrm>
            <a:off x="5832300" y="607800"/>
            <a:ext cx="30000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Times New Roman"/>
                <a:ea typeface="Times New Roman"/>
                <a:cs typeface="Times New Roman"/>
                <a:sym typeface="Times New Roman"/>
              </a:rPr>
              <a:t>This code extracts name, release date, genres, </a:t>
            </a:r>
            <a:r>
              <a:rPr lang="en">
                <a:latin typeface="Times New Roman"/>
                <a:ea typeface="Times New Roman"/>
                <a:cs typeface="Times New Roman"/>
                <a:sym typeface="Times New Roman"/>
              </a:rPr>
              <a:t>positive_rating, negative_rating and the converts the genres column into the matrix format which is concatenated with other column to create the final resulted matrix.</a:t>
            </a:r>
            <a:endParaRPr>
              <a:latin typeface="Times New Roman"/>
              <a:ea typeface="Times New Roman"/>
              <a:cs typeface="Times New Roman"/>
              <a:sym typeface="Times New Roman"/>
            </a:endParaRPr>
          </a:p>
        </p:txBody>
      </p:sp>
      <p:pic>
        <p:nvPicPr>
          <p:cNvPr id="208" name="Google Shape;208;p29"/>
          <p:cNvPicPr preferRelativeResize="0"/>
          <p:nvPr/>
        </p:nvPicPr>
        <p:blipFill>
          <a:blip r:embed="rId4">
            <a:alphaModFix/>
          </a:blip>
          <a:stretch>
            <a:fillRect/>
          </a:stretch>
        </p:blipFill>
        <p:spPr>
          <a:xfrm>
            <a:off x="0" y="488575"/>
            <a:ext cx="5832299" cy="1596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just">
              <a:lnSpc>
                <a:spcPct val="115000"/>
              </a:lnSpc>
              <a:spcBef>
                <a:spcPts val="2400"/>
              </a:spcBef>
              <a:spcAft>
                <a:spcPts val="0"/>
              </a:spcAft>
              <a:buNone/>
            </a:pPr>
            <a:r>
              <a:rPr b="1" lang="en" sz="2200">
                <a:latin typeface="Times New Roman"/>
                <a:ea typeface="Times New Roman"/>
                <a:cs typeface="Times New Roman"/>
                <a:sym typeface="Times New Roman"/>
              </a:rPr>
              <a:t>Upload data to Numerical Python (NumPy)</a:t>
            </a:r>
            <a:endParaRPr b="1" sz="2200">
              <a:latin typeface="Times New Roman"/>
              <a:ea typeface="Times New Roman"/>
              <a:cs typeface="Times New Roman"/>
              <a:sym typeface="Times New Roman"/>
            </a:endParaRPr>
          </a:p>
          <a:p>
            <a:pPr indent="0" lvl="0" marL="0" rtl="0" algn="l">
              <a:spcBef>
                <a:spcPts val="600"/>
              </a:spcBef>
              <a:spcAft>
                <a:spcPts val="0"/>
              </a:spcAft>
              <a:buNone/>
            </a:pPr>
            <a:r>
              <a:t/>
            </a:r>
            <a:endParaRPr sz="2200">
              <a:latin typeface="Times New Roman"/>
              <a:ea typeface="Times New Roman"/>
              <a:cs typeface="Times New Roman"/>
              <a:sym typeface="Times New Roman"/>
            </a:endParaRPr>
          </a:p>
        </p:txBody>
      </p:sp>
      <p:pic>
        <p:nvPicPr>
          <p:cNvPr id="214" name="Google Shape;214;p30"/>
          <p:cNvPicPr preferRelativeResize="0"/>
          <p:nvPr/>
        </p:nvPicPr>
        <p:blipFill>
          <a:blip r:embed="rId3">
            <a:alphaModFix/>
          </a:blip>
          <a:stretch>
            <a:fillRect/>
          </a:stretch>
        </p:blipFill>
        <p:spPr>
          <a:xfrm>
            <a:off x="447050" y="1149425"/>
            <a:ext cx="6858000" cy="1699600"/>
          </a:xfrm>
          <a:prstGeom prst="rect">
            <a:avLst/>
          </a:prstGeom>
          <a:noFill/>
          <a:ln>
            <a:noFill/>
          </a:ln>
        </p:spPr>
      </p:pic>
      <p:sp>
        <p:nvSpPr>
          <p:cNvPr id="215" name="Google Shape;215;p30"/>
          <p:cNvSpPr txBox="1"/>
          <p:nvPr/>
        </p:nvSpPr>
        <p:spPr>
          <a:xfrm>
            <a:off x="447050" y="2849025"/>
            <a:ext cx="6858000" cy="895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400"/>
              </a:spcBef>
              <a:spcAft>
                <a:spcPts val="1400"/>
              </a:spcAft>
              <a:buNone/>
            </a:pPr>
            <a:r>
              <a:rPr lang="en">
                <a:latin typeface="Times New Roman"/>
                <a:ea typeface="Times New Roman"/>
                <a:cs typeface="Times New Roman"/>
                <a:sym typeface="Times New Roman"/>
              </a:rPr>
              <a:t>The .to NumPy () method is used in this code to convert the steam Data Frame to a NumPy array, which results in a new array with the same data as the original Data Frame. The original Data Frame’s rows and columns are all present in the resulting steam np array.</a:t>
            </a:r>
            <a:endParaRPr>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rtl="0" algn="just">
              <a:lnSpc>
                <a:spcPct val="115000"/>
              </a:lnSpc>
              <a:spcBef>
                <a:spcPts val="2400"/>
              </a:spcBef>
              <a:spcAft>
                <a:spcPts val="0"/>
              </a:spcAft>
              <a:buNone/>
            </a:pPr>
            <a:r>
              <a:rPr b="1" lang="en" sz="2200">
                <a:latin typeface="Times New Roman"/>
                <a:ea typeface="Times New Roman"/>
                <a:cs typeface="Times New Roman"/>
                <a:sym typeface="Times New Roman"/>
              </a:rPr>
              <a:t>Select a slice or part of the data and display.</a:t>
            </a:r>
            <a:endParaRPr b="1" sz="2200">
              <a:latin typeface="Times New Roman"/>
              <a:ea typeface="Times New Roman"/>
              <a:cs typeface="Times New Roman"/>
              <a:sym typeface="Times New Roman"/>
            </a:endParaRPr>
          </a:p>
          <a:p>
            <a:pPr indent="0" lvl="0" marL="0" rtl="0" algn="l">
              <a:spcBef>
                <a:spcPts val="600"/>
              </a:spcBef>
              <a:spcAft>
                <a:spcPts val="0"/>
              </a:spcAft>
              <a:buNone/>
            </a:pPr>
            <a:r>
              <a:t/>
            </a:r>
            <a:endParaRPr sz="2200">
              <a:latin typeface="Times New Roman"/>
              <a:ea typeface="Times New Roman"/>
              <a:cs typeface="Times New Roman"/>
              <a:sym typeface="Times New Roman"/>
            </a:endParaRPr>
          </a:p>
        </p:txBody>
      </p:sp>
      <p:sp>
        <p:nvSpPr>
          <p:cNvPr id="221" name="Google Shape;221;p31"/>
          <p:cNvSpPr txBox="1"/>
          <p:nvPr/>
        </p:nvSpPr>
        <p:spPr>
          <a:xfrm>
            <a:off x="311700" y="4393175"/>
            <a:ext cx="7882500" cy="1075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400"/>
              </a:spcBef>
              <a:spcAft>
                <a:spcPts val="0"/>
              </a:spcAft>
              <a:buNone/>
            </a:pPr>
            <a:r>
              <a:rPr lang="en">
                <a:latin typeface="Times New Roman"/>
                <a:ea typeface="Times New Roman"/>
                <a:cs typeface="Times New Roman"/>
                <a:sym typeface="Times New Roman"/>
              </a:rPr>
              <a:t>The names of the three columns ['name', 'release date', 'positive ratings'] are used and the resulting slice_df Data Frame contains only the specified rows and columns.</a:t>
            </a:r>
            <a:endParaRPr>
              <a:latin typeface="Times New Roman"/>
              <a:ea typeface="Times New Roman"/>
              <a:cs typeface="Times New Roman"/>
              <a:sym typeface="Times New Roman"/>
            </a:endParaRPr>
          </a:p>
          <a:p>
            <a:pPr indent="0" lvl="0" marL="0" rtl="0" algn="just">
              <a:lnSpc>
                <a:spcPct val="115000"/>
              </a:lnSpc>
              <a:spcBef>
                <a:spcPts val="1400"/>
              </a:spcBef>
              <a:spcAft>
                <a:spcPts val="1400"/>
              </a:spcAft>
              <a:buNone/>
            </a:pPr>
            <a:r>
              <a:t/>
            </a:r>
            <a:endParaRPr>
              <a:latin typeface="Times New Roman"/>
              <a:ea typeface="Times New Roman"/>
              <a:cs typeface="Times New Roman"/>
              <a:sym typeface="Times New Roman"/>
            </a:endParaRPr>
          </a:p>
        </p:txBody>
      </p:sp>
      <p:pic>
        <p:nvPicPr>
          <p:cNvPr id="222" name="Google Shape;222;p31"/>
          <p:cNvPicPr preferRelativeResize="0"/>
          <p:nvPr/>
        </p:nvPicPr>
        <p:blipFill>
          <a:blip r:embed="rId3">
            <a:alphaModFix/>
          </a:blip>
          <a:stretch>
            <a:fillRect/>
          </a:stretch>
        </p:blipFill>
        <p:spPr>
          <a:xfrm>
            <a:off x="311700" y="493825"/>
            <a:ext cx="6436200" cy="37840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Problem </a:t>
            </a:r>
            <a:r>
              <a:rPr b="1" lang="en" sz="2400">
                <a:latin typeface="Times New Roman"/>
                <a:ea typeface="Times New Roman"/>
                <a:cs typeface="Times New Roman"/>
                <a:sym typeface="Times New Roman"/>
              </a:rPr>
              <a:t>Definition</a:t>
            </a:r>
            <a:endParaRPr b="1" sz="2400">
              <a:latin typeface="Times New Roman"/>
              <a:ea typeface="Times New Roman"/>
              <a:cs typeface="Times New Roman"/>
              <a:sym typeface="Times New Roman"/>
            </a:endParaRPr>
          </a:p>
        </p:txBody>
      </p:sp>
      <p:sp>
        <p:nvSpPr>
          <p:cNvPr id="92" name="Google Shape;92;p14"/>
          <p:cNvSpPr txBox="1"/>
          <p:nvPr>
            <p:ph idx="1" type="body"/>
          </p:nvPr>
        </p:nvSpPr>
        <p:spPr>
          <a:xfrm>
            <a:off x="311700" y="1017800"/>
            <a:ext cx="8520600" cy="33390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1200"/>
              </a:spcAft>
              <a:buNone/>
            </a:pPr>
            <a:r>
              <a:rPr lang="en">
                <a:latin typeface="Times New Roman"/>
                <a:ea typeface="Times New Roman"/>
                <a:cs typeface="Times New Roman"/>
                <a:sym typeface="Times New Roman"/>
              </a:rPr>
              <a:t>This analysis's objective is to learn more about the video games that are offered on the Steam platform. We specifically want to investigate the distribution of games according to age restrictions and look at the connections between other characteristics like price, ratings, and playing. By comprehending these patterns, we can spot trends and assist customers, publishers, and game creators in making decisions.</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311700" y="-46725"/>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Use conditions and segregate the data based on the condition</a:t>
            </a:r>
            <a:endParaRPr b="1" sz="2000">
              <a:latin typeface="Times New Roman"/>
              <a:ea typeface="Times New Roman"/>
              <a:cs typeface="Times New Roman"/>
              <a:sym typeface="Times New Roman"/>
            </a:endParaRPr>
          </a:p>
        </p:txBody>
      </p:sp>
      <p:pic>
        <p:nvPicPr>
          <p:cNvPr id="228" name="Google Shape;228;p32"/>
          <p:cNvPicPr preferRelativeResize="0"/>
          <p:nvPr/>
        </p:nvPicPr>
        <p:blipFill rotWithShape="1">
          <a:blip r:embed="rId3">
            <a:alphaModFix/>
          </a:blip>
          <a:srcRect b="0" l="0" r="51090" t="0"/>
          <a:stretch/>
        </p:blipFill>
        <p:spPr>
          <a:xfrm>
            <a:off x="433999" y="561075"/>
            <a:ext cx="4472449" cy="1594350"/>
          </a:xfrm>
          <a:prstGeom prst="rect">
            <a:avLst/>
          </a:prstGeom>
          <a:noFill/>
          <a:ln>
            <a:noFill/>
          </a:ln>
        </p:spPr>
      </p:pic>
      <p:pic>
        <p:nvPicPr>
          <p:cNvPr id="229" name="Google Shape;229;p32"/>
          <p:cNvPicPr preferRelativeResize="0"/>
          <p:nvPr/>
        </p:nvPicPr>
        <p:blipFill>
          <a:blip r:embed="rId4">
            <a:alphaModFix/>
          </a:blip>
          <a:stretch>
            <a:fillRect/>
          </a:stretch>
        </p:blipFill>
        <p:spPr>
          <a:xfrm>
            <a:off x="434000" y="2199403"/>
            <a:ext cx="6379900" cy="2964200"/>
          </a:xfrm>
          <a:prstGeom prst="rect">
            <a:avLst/>
          </a:prstGeom>
          <a:noFill/>
          <a:ln>
            <a:noFill/>
          </a:ln>
        </p:spPr>
      </p:pic>
      <p:sp>
        <p:nvSpPr>
          <p:cNvPr id="230" name="Google Shape;230;p32"/>
          <p:cNvSpPr txBox="1"/>
          <p:nvPr/>
        </p:nvSpPr>
        <p:spPr>
          <a:xfrm>
            <a:off x="5016900" y="538650"/>
            <a:ext cx="4127100" cy="1639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2300"/>
              </a:spcBef>
              <a:spcAft>
                <a:spcPts val="2300"/>
              </a:spcAft>
              <a:buNone/>
            </a:pPr>
            <a:r>
              <a:rPr lang="en">
                <a:latin typeface="Times New Roman"/>
                <a:ea typeface="Times New Roman"/>
                <a:cs typeface="Times New Roman"/>
                <a:sym typeface="Times New Roman"/>
              </a:rPr>
              <a:t>In this case the positive ratings column must contain a value larger than 100000 for the condition to apply. Games with lower positive ratings are successfully filtered out since only rows with a positive ratings column value larger than 100000 are included in the segregated data Frame.</a:t>
            </a:r>
            <a:endParaRPr>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355200" y="-68475"/>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Use mathematical and statistical functions using libraries.</a:t>
            </a:r>
            <a:endParaRPr b="1" sz="2000">
              <a:latin typeface="Times New Roman"/>
              <a:ea typeface="Times New Roman"/>
              <a:cs typeface="Times New Roman"/>
              <a:sym typeface="Times New Roman"/>
            </a:endParaRPr>
          </a:p>
        </p:txBody>
      </p:sp>
      <p:pic>
        <p:nvPicPr>
          <p:cNvPr id="236" name="Google Shape;236;p33"/>
          <p:cNvPicPr preferRelativeResize="0"/>
          <p:nvPr/>
        </p:nvPicPr>
        <p:blipFill rotWithShape="1">
          <a:blip r:embed="rId3">
            <a:alphaModFix/>
          </a:blip>
          <a:srcRect b="0" l="-108" r="9389" t="0"/>
          <a:stretch/>
        </p:blipFill>
        <p:spPr>
          <a:xfrm>
            <a:off x="467600" y="422125"/>
            <a:ext cx="7037701" cy="3825575"/>
          </a:xfrm>
          <a:prstGeom prst="rect">
            <a:avLst/>
          </a:prstGeom>
          <a:noFill/>
          <a:ln>
            <a:noFill/>
          </a:ln>
        </p:spPr>
      </p:pic>
      <p:sp>
        <p:nvSpPr>
          <p:cNvPr id="237" name="Google Shape;237;p33"/>
          <p:cNvSpPr txBox="1"/>
          <p:nvPr/>
        </p:nvSpPr>
        <p:spPr>
          <a:xfrm>
            <a:off x="467600" y="4247700"/>
            <a:ext cx="7037700" cy="895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400"/>
              </a:spcBef>
              <a:spcAft>
                <a:spcPts val="1400"/>
              </a:spcAft>
              <a:buNone/>
            </a:pPr>
            <a:r>
              <a:rPr lang="en">
                <a:latin typeface="Times New Roman"/>
                <a:ea typeface="Times New Roman"/>
                <a:cs typeface="Times New Roman"/>
                <a:sym typeface="Times New Roman"/>
              </a:rPr>
              <a:t>This code calculates some descriptive statistics for the positive_ratings column and the correlation coefficient between the positive_ratings and negative_ratings columns in the steam DataFrame.</a:t>
            </a:r>
            <a:endParaRPr>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311700" y="0"/>
            <a:ext cx="8520600" cy="607800"/>
          </a:xfrm>
          <a:prstGeom prst="rect">
            <a:avLst/>
          </a:prstGeom>
        </p:spPr>
        <p:txBody>
          <a:bodyPr anchorCtr="0" anchor="t" bIns="91425" lIns="91425" spcFirstLastPara="1" rIns="91425" wrap="square" tIns="91425">
            <a:noAutofit/>
          </a:bodyPr>
          <a:lstStyle/>
          <a:p>
            <a:pPr indent="0" lvl="0" marL="0" rtl="0" algn="just">
              <a:lnSpc>
                <a:spcPct val="115000"/>
              </a:lnSpc>
              <a:spcBef>
                <a:spcPts val="2400"/>
              </a:spcBef>
              <a:spcAft>
                <a:spcPts val="0"/>
              </a:spcAft>
              <a:buSzPts val="990"/>
              <a:buNone/>
            </a:pPr>
            <a:r>
              <a:rPr b="1" lang="en" sz="2000">
                <a:latin typeface="Times New Roman"/>
                <a:ea typeface="Times New Roman"/>
                <a:cs typeface="Times New Roman"/>
                <a:sym typeface="Times New Roman"/>
              </a:rPr>
              <a:t>Select data based on a category (categorical data based).</a:t>
            </a:r>
            <a:endParaRPr b="1" sz="2000">
              <a:latin typeface="Times New Roman"/>
              <a:ea typeface="Times New Roman"/>
              <a:cs typeface="Times New Roman"/>
              <a:sym typeface="Times New Roman"/>
            </a:endParaRPr>
          </a:p>
          <a:p>
            <a:pPr indent="0" lvl="0" marL="0" rtl="0" algn="l">
              <a:spcBef>
                <a:spcPts val="600"/>
              </a:spcBef>
              <a:spcAft>
                <a:spcPts val="0"/>
              </a:spcAft>
              <a:buSzPts val="990"/>
              <a:buNone/>
            </a:pPr>
            <a:r>
              <a:t/>
            </a:r>
            <a:endParaRPr sz="2000">
              <a:latin typeface="Times New Roman"/>
              <a:ea typeface="Times New Roman"/>
              <a:cs typeface="Times New Roman"/>
              <a:sym typeface="Times New Roman"/>
            </a:endParaRPr>
          </a:p>
        </p:txBody>
      </p:sp>
      <p:pic>
        <p:nvPicPr>
          <p:cNvPr id="243" name="Google Shape;243;p34"/>
          <p:cNvPicPr preferRelativeResize="0"/>
          <p:nvPr/>
        </p:nvPicPr>
        <p:blipFill>
          <a:blip r:embed="rId3">
            <a:alphaModFix/>
          </a:blip>
          <a:stretch>
            <a:fillRect/>
          </a:stretch>
        </p:blipFill>
        <p:spPr>
          <a:xfrm>
            <a:off x="2714250" y="1978085"/>
            <a:ext cx="6429750" cy="3165415"/>
          </a:xfrm>
          <a:prstGeom prst="rect">
            <a:avLst/>
          </a:prstGeom>
          <a:noFill/>
          <a:ln>
            <a:noFill/>
          </a:ln>
        </p:spPr>
      </p:pic>
      <p:pic>
        <p:nvPicPr>
          <p:cNvPr id="244" name="Google Shape;244;p34"/>
          <p:cNvPicPr preferRelativeResize="0"/>
          <p:nvPr/>
        </p:nvPicPr>
        <p:blipFill rotWithShape="1">
          <a:blip r:embed="rId4">
            <a:alphaModFix/>
          </a:blip>
          <a:srcRect b="0" l="0" r="22869" t="0"/>
          <a:stretch/>
        </p:blipFill>
        <p:spPr>
          <a:xfrm>
            <a:off x="431329" y="607800"/>
            <a:ext cx="6095376" cy="1329575"/>
          </a:xfrm>
          <a:prstGeom prst="rect">
            <a:avLst/>
          </a:prstGeom>
          <a:noFill/>
          <a:ln>
            <a:noFill/>
          </a:ln>
        </p:spPr>
      </p:pic>
      <p:sp>
        <p:nvSpPr>
          <p:cNvPr id="245" name="Google Shape;245;p34"/>
          <p:cNvSpPr txBox="1"/>
          <p:nvPr/>
        </p:nvSpPr>
        <p:spPr>
          <a:xfrm>
            <a:off x="431325" y="1937375"/>
            <a:ext cx="22830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Times New Roman"/>
                <a:ea typeface="Times New Roman"/>
                <a:cs typeface="Times New Roman"/>
                <a:sym typeface="Times New Roman"/>
              </a:rPr>
              <a:t>With this code, a new dataframe called action_df will be created that contains all rows that have the word "Action" in the genres column. Only games that fall under the "Action" genre will be included in the final dataframe. </a:t>
            </a:r>
            <a:endParaRPr>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ph type="title"/>
          </p:nvPr>
        </p:nvSpPr>
        <p:spPr>
          <a:xfrm>
            <a:off x="311700" y="51150"/>
            <a:ext cx="8520600" cy="6078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2400"/>
              </a:spcBef>
              <a:spcAft>
                <a:spcPts val="0"/>
              </a:spcAft>
              <a:buNone/>
            </a:pPr>
            <a:r>
              <a:rPr b="1" lang="en" sz="2200">
                <a:latin typeface="Times New Roman"/>
                <a:ea typeface="Times New Roman"/>
                <a:cs typeface="Times New Roman"/>
                <a:sym typeface="Times New Roman"/>
              </a:rPr>
              <a:t>Write your own functions using *args and handle exceptions in the functions.</a:t>
            </a:r>
            <a:endParaRPr b="1" sz="2200">
              <a:latin typeface="Times New Roman"/>
              <a:ea typeface="Times New Roman"/>
              <a:cs typeface="Times New Roman"/>
              <a:sym typeface="Times New Roman"/>
            </a:endParaRPr>
          </a:p>
          <a:p>
            <a:pPr indent="0" lvl="0" marL="0" rtl="0" algn="l">
              <a:spcBef>
                <a:spcPts val="600"/>
              </a:spcBef>
              <a:spcAft>
                <a:spcPts val="0"/>
              </a:spcAft>
              <a:buNone/>
            </a:pPr>
            <a:r>
              <a:t/>
            </a:r>
            <a:endParaRPr>
              <a:latin typeface="Times New Roman"/>
              <a:ea typeface="Times New Roman"/>
              <a:cs typeface="Times New Roman"/>
              <a:sym typeface="Times New Roman"/>
            </a:endParaRPr>
          </a:p>
        </p:txBody>
      </p:sp>
      <p:pic>
        <p:nvPicPr>
          <p:cNvPr id="251" name="Google Shape;251;p35"/>
          <p:cNvPicPr preferRelativeResize="0"/>
          <p:nvPr/>
        </p:nvPicPr>
        <p:blipFill>
          <a:blip r:embed="rId3">
            <a:alphaModFix/>
          </a:blip>
          <a:stretch>
            <a:fillRect/>
          </a:stretch>
        </p:blipFill>
        <p:spPr>
          <a:xfrm>
            <a:off x="311700" y="561250"/>
            <a:ext cx="6283990" cy="4179751"/>
          </a:xfrm>
          <a:prstGeom prst="rect">
            <a:avLst/>
          </a:prstGeom>
          <a:noFill/>
          <a:ln>
            <a:noFill/>
          </a:ln>
        </p:spPr>
      </p:pic>
      <p:sp>
        <p:nvSpPr>
          <p:cNvPr id="252" name="Google Shape;252;p35"/>
          <p:cNvSpPr txBox="1"/>
          <p:nvPr/>
        </p:nvSpPr>
        <p:spPr>
          <a:xfrm>
            <a:off x="6743100" y="561250"/>
            <a:ext cx="2400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This </a:t>
            </a:r>
            <a:r>
              <a:rPr lang="en">
                <a:latin typeface="Times New Roman"/>
                <a:ea typeface="Times New Roman"/>
                <a:cs typeface="Times New Roman"/>
                <a:sym typeface="Times New Roman"/>
              </a:rPr>
              <a:t>function</a:t>
            </a:r>
            <a:r>
              <a:rPr lang="en">
                <a:latin typeface="Times New Roman"/>
                <a:ea typeface="Times New Roman"/>
                <a:cs typeface="Times New Roman"/>
                <a:sym typeface="Times New Roman"/>
              </a:rPr>
              <a:t> is used to calculate the average playtime of the games that are passed in the parameters.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Moreover, this functions also </a:t>
            </a:r>
            <a:r>
              <a:rPr lang="en">
                <a:latin typeface="Times New Roman"/>
                <a:ea typeface="Times New Roman"/>
                <a:cs typeface="Times New Roman"/>
                <a:sym typeface="Times New Roman"/>
              </a:rPr>
              <a:t>handles</a:t>
            </a:r>
            <a:r>
              <a:rPr lang="en">
                <a:latin typeface="Times New Roman"/>
                <a:ea typeface="Times New Roman"/>
                <a:cs typeface="Times New Roman"/>
                <a:sym typeface="Times New Roman"/>
              </a:rPr>
              <a:t> all types of exceptions such as empty dataset and parsing error</a:t>
            </a:r>
            <a:endParaRPr>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Resizing using SRC</a:t>
            </a:r>
            <a:endParaRPr/>
          </a:p>
        </p:txBody>
      </p:sp>
      <p:pic>
        <p:nvPicPr>
          <p:cNvPr id="258" name="Google Shape;258;p36"/>
          <p:cNvPicPr preferRelativeResize="0"/>
          <p:nvPr/>
        </p:nvPicPr>
        <p:blipFill>
          <a:blip r:embed="rId3">
            <a:alphaModFix/>
          </a:blip>
          <a:stretch>
            <a:fillRect/>
          </a:stretch>
        </p:blipFill>
        <p:spPr>
          <a:xfrm>
            <a:off x="89175" y="1083200"/>
            <a:ext cx="3284176" cy="2476325"/>
          </a:xfrm>
          <a:prstGeom prst="rect">
            <a:avLst/>
          </a:prstGeom>
          <a:noFill/>
          <a:ln>
            <a:noFill/>
          </a:ln>
        </p:spPr>
      </p:pic>
      <p:pic>
        <p:nvPicPr>
          <p:cNvPr id="259" name="Google Shape;259;p36"/>
          <p:cNvPicPr preferRelativeResize="0"/>
          <p:nvPr/>
        </p:nvPicPr>
        <p:blipFill>
          <a:blip r:embed="rId4">
            <a:alphaModFix/>
          </a:blip>
          <a:stretch>
            <a:fillRect/>
          </a:stretch>
        </p:blipFill>
        <p:spPr>
          <a:xfrm>
            <a:off x="3373350" y="1083200"/>
            <a:ext cx="5662075" cy="342900"/>
          </a:xfrm>
          <a:prstGeom prst="rect">
            <a:avLst/>
          </a:prstGeom>
          <a:noFill/>
          <a:ln>
            <a:noFill/>
          </a:ln>
        </p:spPr>
      </p:pic>
      <p:pic>
        <p:nvPicPr>
          <p:cNvPr id="260" name="Google Shape;260;p36"/>
          <p:cNvPicPr preferRelativeResize="0"/>
          <p:nvPr/>
        </p:nvPicPr>
        <p:blipFill>
          <a:blip r:embed="rId5">
            <a:alphaModFix/>
          </a:blip>
          <a:stretch>
            <a:fillRect/>
          </a:stretch>
        </p:blipFill>
        <p:spPr>
          <a:xfrm>
            <a:off x="3373350" y="1795975"/>
            <a:ext cx="3229475" cy="466725"/>
          </a:xfrm>
          <a:prstGeom prst="rect">
            <a:avLst/>
          </a:prstGeom>
          <a:noFill/>
          <a:ln>
            <a:noFill/>
          </a:ln>
        </p:spPr>
      </p:pic>
      <p:pic>
        <p:nvPicPr>
          <p:cNvPr id="261" name="Google Shape;261;p36"/>
          <p:cNvPicPr preferRelativeResize="0"/>
          <p:nvPr/>
        </p:nvPicPr>
        <p:blipFill>
          <a:blip r:embed="rId6">
            <a:alphaModFix/>
          </a:blip>
          <a:stretch>
            <a:fillRect/>
          </a:stretch>
        </p:blipFill>
        <p:spPr>
          <a:xfrm>
            <a:off x="3373349" y="2262700"/>
            <a:ext cx="4966180" cy="2793476"/>
          </a:xfrm>
          <a:prstGeom prst="rect">
            <a:avLst/>
          </a:prstGeom>
          <a:noFill/>
          <a:ln>
            <a:noFill/>
          </a:ln>
        </p:spPr>
      </p:pic>
      <p:sp>
        <p:nvSpPr>
          <p:cNvPr id="262" name="Google Shape;262;p36"/>
          <p:cNvSpPr txBox="1"/>
          <p:nvPr/>
        </p:nvSpPr>
        <p:spPr>
          <a:xfrm>
            <a:off x="3373350" y="1426100"/>
            <a:ext cx="516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Output</a:t>
            </a:r>
            <a:endParaRPr b="1">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7"/>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Resizing using URL</a:t>
            </a:r>
            <a:endParaRPr/>
          </a:p>
        </p:txBody>
      </p:sp>
      <p:pic>
        <p:nvPicPr>
          <p:cNvPr id="268" name="Google Shape;268;p37"/>
          <p:cNvPicPr preferRelativeResize="0"/>
          <p:nvPr/>
        </p:nvPicPr>
        <p:blipFill>
          <a:blip r:embed="rId3">
            <a:alphaModFix/>
          </a:blip>
          <a:stretch>
            <a:fillRect/>
          </a:stretch>
        </p:blipFill>
        <p:spPr>
          <a:xfrm>
            <a:off x="0" y="607800"/>
            <a:ext cx="3333325" cy="2663175"/>
          </a:xfrm>
          <a:prstGeom prst="rect">
            <a:avLst/>
          </a:prstGeom>
          <a:noFill/>
          <a:ln>
            <a:noFill/>
          </a:ln>
        </p:spPr>
      </p:pic>
      <p:pic>
        <p:nvPicPr>
          <p:cNvPr id="269" name="Google Shape;269;p37"/>
          <p:cNvPicPr preferRelativeResize="0"/>
          <p:nvPr/>
        </p:nvPicPr>
        <p:blipFill>
          <a:blip r:embed="rId4">
            <a:alphaModFix/>
          </a:blip>
          <a:stretch>
            <a:fillRect/>
          </a:stretch>
        </p:blipFill>
        <p:spPr>
          <a:xfrm>
            <a:off x="3333325" y="607800"/>
            <a:ext cx="5810674" cy="409575"/>
          </a:xfrm>
          <a:prstGeom prst="rect">
            <a:avLst/>
          </a:prstGeom>
          <a:noFill/>
          <a:ln>
            <a:noFill/>
          </a:ln>
        </p:spPr>
      </p:pic>
      <p:sp>
        <p:nvSpPr>
          <p:cNvPr id="270" name="Google Shape;270;p37"/>
          <p:cNvSpPr txBox="1"/>
          <p:nvPr/>
        </p:nvSpPr>
        <p:spPr>
          <a:xfrm>
            <a:off x="3333325" y="1017375"/>
            <a:ext cx="567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Output</a:t>
            </a:r>
            <a:endParaRPr b="1">
              <a:latin typeface="Times New Roman"/>
              <a:ea typeface="Times New Roman"/>
              <a:cs typeface="Times New Roman"/>
              <a:sym typeface="Times New Roman"/>
            </a:endParaRPr>
          </a:p>
        </p:txBody>
      </p:sp>
      <p:pic>
        <p:nvPicPr>
          <p:cNvPr id="271" name="Google Shape;271;p37"/>
          <p:cNvPicPr preferRelativeResize="0"/>
          <p:nvPr/>
        </p:nvPicPr>
        <p:blipFill>
          <a:blip r:embed="rId5">
            <a:alphaModFix/>
          </a:blip>
          <a:stretch>
            <a:fillRect/>
          </a:stretch>
        </p:blipFill>
        <p:spPr>
          <a:xfrm>
            <a:off x="3333325" y="1417575"/>
            <a:ext cx="3810000" cy="485775"/>
          </a:xfrm>
          <a:prstGeom prst="rect">
            <a:avLst/>
          </a:prstGeom>
          <a:noFill/>
          <a:ln cap="flat" cmpd="sng" w="9525">
            <a:solidFill>
              <a:schemeClr val="dk2"/>
            </a:solidFill>
            <a:prstDash val="solid"/>
            <a:round/>
            <a:headEnd len="sm" w="sm" type="none"/>
            <a:tailEnd len="sm" w="sm" type="none"/>
          </a:ln>
        </p:spPr>
      </p:pic>
      <p:pic>
        <p:nvPicPr>
          <p:cNvPr id="272" name="Google Shape;272;p37"/>
          <p:cNvPicPr preferRelativeResize="0"/>
          <p:nvPr/>
        </p:nvPicPr>
        <p:blipFill>
          <a:blip r:embed="rId6">
            <a:alphaModFix/>
          </a:blip>
          <a:stretch>
            <a:fillRect/>
          </a:stretch>
        </p:blipFill>
        <p:spPr>
          <a:xfrm>
            <a:off x="3333325" y="1903350"/>
            <a:ext cx="5033950" cy="23528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SQL Integration</a:t>
            </a:r>
            <a:endParaRPr/>
          </a:p>
        </p:txBody>
      </p:sp>
      <p:pic>
        <p:nvPicPr>
          <p:cNvPr id="278" name="Google Shape;278;p38"/>
          <p:cNvPicPr preferRelativeResize="0"/>
          <p:nvPr/>
        </p:nvPicPr>
        <p:blipFill>
          <a:blip r:embed="rId3">
            <a:alphaModFix/>
          </a:blip>
          <a:stretch>
            <a:fillRect/>
          </a:stretch>
        </p:blipFill>
        <p:spPr>
          <a:xfrm>
            <a:off x="311700" y="1017800"/>
            <a:ext cx="4400550" cy="857250"/>
          </a:xfrm>
          <a:prstGeom prst="rect">
            <a:avLst/>
          </a:prstGeom>
          <a:noFill/>
          <a:ln>
            <a:noFill/>
          </a:ln>
        </p:spPr>
      </p:pic>
      <p:sp>
        <p:nvSpPr>
          <p:cNvPr id="279" name="Google Shape;279;p38"/>
          <p:cNvSpPr txBox="1"/>
          <p:nvPr/>
        </p:nvSpPr>
        <p:spPr>
          <a:xfrm>
            <a:off x="5113050" y="1211375"/>
            <a:ext cx="405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Created steam_library database using sql lite3</a:t>
            </a:r>
            <a:endParaRPr>
              <a:latin typeface="Roboto"/>
              <a:ea typeface="Roboto"/>
              <a:cs typeface="Roboto"/>
              <a:sym typeface="Roboto"/>
            </a:endParaRPr>
          </a:p>
        </p:txBody>
      </p:sp>
      <p:pic>
        <p:nvPicPr>
          <p:cNvPr id="280" name="Google Shape;280;p38"/>
          <p:cNvPicPr preferRelativeResize="0"/>
          <p:nvPr/>
        </p:nvPicPr>
        <p:blipFill>
          <a:blip r:embed="rId4">
            <a:alphaModFix/>
          </a:blip>
          <a:stretch>
            <a:fillRect/>
          </a:stretch>
        </p:blipFill>
        <p:spPr>
          <a:xfrm>
            <a:off x="311700" y="1950825"/>
            <a:ext cx="5187500" cy="3192675"/>
          </a:xfrm>
          <a:prstGeom prst="rect">
            <a:avLst/>
          </a:prstGeom>
          <a:noFill/>
          <a:ln>
            <a:noFill/>
          </a:ln>
        </p:spPr>
      </p:pic>
      <p:sp>
        <p:nvSpPr>
          <p:cNvPr id="281" name="Google Shape;281;p38"/>
          <p:cNvSpPr txBox="1"/>
          <p:nvPr/>
        </p:nvSpPr>
        <p:spPr>
          <a:xfrm>
            <a:off x="5950375" y="2005200"/>
            <a:ext cx="3216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As we can see steam_requirements dataframe has null values in the form of ‘[]’ in mac_requiremnets and linux_requirements columns.</a:t>
            </a:r>
            <a:endParaRPr>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152400" y="1925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Replacing ‘[]’ with np.nan</a:t>
            </a:r>
            <a:endParaRPr/>
          </a:p>
        </p:txBody>
      </p:sp>
      <p:pic>
        <p:nvPicPr>
          <p:cNvPr id="287" name="Google Shape;287;p39"/>
          <p:cNvPicPr preferRelativeResize="0"/>
          <p:nvPr/>
        </p:nvPicPr>
        <p:blipFill>
          <a:blip r:embed="rId3">
            <a:alphaModFix/>
          </a:blip>
          <a:stretch>
            <a:fillRect/>
          </a:stretch>
        </p:blipFill>
        <p:spPr>
          <a:xfrm>
            <a:off x="152400" y="1017800"/>
            <a:ext cx="7810500" cy="885825"/>
          </a:xfrm>
          <a:prstGeom prst="rect">
            <a:avLst/>
          </a:prstGeom>
          <a:noFill/>
          <a:ln>
            <a:noFill/>
          </a:ln>
        </p:spPr>
      </p:pic>
      <p:pic>
        <p:nvPicPr>
          <p:cNvPr id="288" name="Google Shape;288;p39"/>
          <p:cNvPicPr preferRelativeResize="0"/>
          <p:nvPr/>
        </p:nvPicPr>
        <p:blipFill>
          <a:blip r:embed="rId4">
            <a:alphaModFix/>
          </a:blip>
          <a:stretch>
            <a:fillRect/>
          </a:stretch>
        </p:blipFill>
        <p:spPr>
          <a:xfrm>
            <a:off x="152400" y="2056025"/>
            <a:ext cx="4862774" cy="3087475"/>
          </a:xfrm>
          <a:prstGeom prst="rect">
            <a:avLst/>
          </a:prstGeom>
          <a:noFill/>
          <a:ln>
            <a:noFill/>
          </a:ln>
        </p:spPr>
      </p:pic>
      <p:sp>
        <p:nvSpPr>
          <p:cNvPr id="289" name="Google Shape;289;p39"/>
          <p:cNvSpPr txBox="1"/>
          <p:nvPr/>
        </p:nvSpPr>
        <p:spPr>
          <a:xfrm>
            <a:off x="5015175" y="2056025"/>
            <a:ext cx="3436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Using this code we have replaced ’[]’ with np.nan, which is used to represent ‘not </a:t>
            </a:r>
            <a:r>
              <a:rPr lang="en">
                <a:latin typeface="Roboto"/>
                <a:ea typeface="Roboto"/>
                <a:cs typeface="Roboto"/>
                <a:sym typeface="Roboto"/>
              </a:rPr>
              <a:t>available</a:t>
            </a:r>
            <a:r>
              <a:rPr lang="en">
                <a:latin typeface="Roboto"/>
                <a:ea typeface="Roboto"/>
                <a:cs typeface="Roboto"/>
                <a:sym typeface="Roboto"/>
              </a:rPr>
              <a:t>’ values in the data.</a:t>
            </a:r>
            <a:endParaRPr>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Replacing ‘Blank values’ with np.nan </a:t>
            </a:r>
            <a:endParaRPr/>
          </a:p>
        </p:txBody>
      </p:sp>
      <p:pic>
        <p:nvPicPr>
          <p:cNvPr id="295" name="Google Shape;295;p40"/>
          <p:cNvPicPr preferRelativeResize="0"/>
          <p:nvPr/>
        </p:nvPicPr>
        <p:blipFill>
          <a:blip r:embed="rId3">
            <a:alphaModFix/>
          </a:blip>
          <a:stretch>
            <a:fillRect/>
          </a:stretch>
        </p:blipFill>
        <p:spPr>
          <a:xfrm>
            <a:off x="311700" y="676875"/>
            <a:ext cx="6193249" cy="3394400"/>
          </a:xfrm>
          <a:prstGeom prst="rect">
            <a:avLst/>
          </a:prstGeom>
          <a:noFill/>
          <a:ln>
            <a:noFill/>
          </a:ln>
        </p:spPr>
      </p:pic>
      <p:pic>
        <p:nvPicPr>
          <p:cNvPr id="296" name="Google Shape;296;p40"/>
          <p:cNvPicPr preferRelativeResize="0"/>
          <p:nvPr/>
        </p:nvPicPr>
        <p:blipFill>
          <a:blip r:embed="rId4">
            <a:alphaModFix/>
          </a:blip>
          <a:stretch>
            <a:fillRect/>
          </a:stretch>
        </p:blipFill>
        <p:spPr>
          <a:xfrm>
            <a:off x="311700" y="4149576"/>
            <a:ext cx="6888103" cy="767424"/>
          </a:xfrm>
          <a:prstGeom prst="rect">
            <a:avLst/>
          </a:prstGeom>
          <a:noFill/>
          <a:ln>
            <a:noFill/>
          </a:ln>
        </p:spPr>
      </p:pic>
      <p:sp>
        <p:nvSpPr>
          <p:cNvPr id="297" name="Google Shape;297;p40"/>
          <p:cNvSpPr txBox="1"/>
          <p:nvPr/>
        </p:nvSpPr>
        <p:spPr>
          <a:xfrm>
            <a:off x="6504950" y="941825"/>
            <a:ext cx="1563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Using this code we have filled Blank values with np.nan</a:t>
            </a:r>
            <a:endParaRPr>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Resulted Output</a:t>
            </a:r>
            <a:endParaRPr/>
          </a:p>
        </p:txBody>
      </p:sp>
      <p:pic>
        <p:nvPicPr>
          <p:cNvPr id="303" name="Google Shape;303;p41"/>
          <p:cNvPicPr preferRelativeResize="0"/>
          <p:nvPr/>
        </p:nvPicPr>
        <p:blipFill>
          <a:blip r:embed="rId3">
            <a:alphaModFix/>
          </a:blip>
          <a:stretch>
            <a:fillRect/>
          </a:stretch>
        </p:blipFill>
        <p:spPr>
          <a:xfrm>
            <a:off x="413375" y="1017800"/>
            <a:ext cx="7255272" cy="38208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00">
                <a:latin typeface="Times New Roman"/>
                <a:ea typeface="Times New Roman"/>
                <a:cs typeface="Times New Roman"/>
                <a:sym typeface="Times New Roman"/>
              </a:rPr>
              <a:t>Dataset Used</a:t>
            </a:r>
            <a:endParaRPr b="1" sz="2400">
              <a:latin typeface="Times New Roman"/>
              <a:ea typeface="Times New Roman"/>
              <a:cs typeface="Times New Roman"/>
              <a:sym typeface="Times New Roman"/>
            </a:endParaRPr>
          </a:p>
        </p:txBody>
      </p:sp>
      <p:sp>
        <p:nvSpPr>
          <p:cNvPr id="98" name="Google Shape;98;p15"/>
          <p:cNvSpPr txBox="1"/>
          <p:nvPr>
            <p:ph idx="1" type="body"/>
          </p:nvPr>
        </p:nvSpPr>
        <p:spPr>
          <a:xfrm>
            <a:off x="311700" y="1017800"/>
            <a:ext cx="8520600" cy="3339000"/>
          </a:xfrm>
          <a:prstGeom prst="rect">
            <a:avLst/>
          </a:prstGeom>
        </p:spPr>
        <p:txBody>
          <a:bodyPr anchorCtr="0" anchor="t" bIns="91425" lIns="91425" spcFirstLastPara="1" rIns="91425" wrap="square" tIns="91425">
            <a:noAutofit/>
          </a:bodyPr>
          <a:lstStyle/>
          <a:p>
            <a:pPr indent="0" lvl="0" marL="0" rtl="0" algn="just">
              <a:lnSpc>
                <a:spcPct val="90000"/>
              </a:lnSpc>
              <a:spcBef>
                <a:spcPts val="0"/>
              </a:spcBef>
              <a:spcAft>
                <a:spcPts val="0"/>
              </a:spcAft>
              <a:buSzPts val="770"/>
              <a:buNone/>
            </a:pPr>
            <a:r>
              <a:rPr lang="en" sz="1400">
                <a:latin typeface="Times New Roman"/>
                <a:ea typeface="Times New Roman"/>
                <a:cs typeface="Times New Roman"/>
                <a:sym typeface="Times New Roman"/>
              </a:rPr>
              <a:t>"steam.csv" - provides information about different games that are available on the Steam platform, such as the appid name, release date, developer, publisher, platforms, required age, categories, genres, positive ratings, negative ratings, etc.</a:t>
            </a:r>
            <a:endParaRPr sz="1400">
              <a:latin typeface="Times New Roman"/>
              <a:ea typeface="Times New Roman"/>
              <a:cs typeface="Times New Roman"/>
              <a:sym typeface="Times New Roman"/>
            </a:endParaRPr>
          </a:p>
          <a:p>
            <a:pPr indent="0" lvl="0" marL="0" rtl="0" algn="just">
              <a:lnSpc>
                <a:spcPct val="90000"/>
              </a:lnSpc>
              <a:spcBef>
                <a:spcPts val="1200"/>
              </a:spcBef>
              <a:spcAft>
                <a:spcPts val="0"/>
              </a:spcAft>
              <a:buSzPts val="770"/>
              <a:buNone/>
            </a:pPr>
            <a:r>
              <a:rPr lang="en" sz="1400">
                <a:latin typeface="Times New Roman"/>
                <a:ea typeface="Times New Roman"/>
                <a:cs typeface="Times New Roman"/>
                <a:sym typeface="Times New Roman"/>
              </a:rPr>
              <a:t>The file "steamspy_tag_data.xls" contains details on various tags connected to games on the Steam platform, including the name of the tag and how many games it has been connected to.</a:t>
            </a:r>
            <a:endParaRPr sz="1400">
              <a:latin typeface="Times New Roman"/>
              <a:ea typeface="Times New Roman"/>
              <a:cs typeface="Times New Roman"/>
              <a:sym typeface="Times New Roman"/>
            </a:endParaRPr>
          </a:p>
          <a:p>
            <a:pPr indent="0" lvl="0" marL="0" rtl="0" algn="just">
              <a:lnSpc>
                <a:spcPct val="90000"/>
              </a:lnSpc>
              <a:spcBef>
                <a:spcPts val="1200"/>
              </a:spcBef>
              <a:spcAft>
                <a:spcPts val="0"/>
              </a:spcAft>
              <a:buSzPts val="770"/>
              <a:buNone/>
            </a:pPr>
            <a:r>
              <a:rPr lang="en" sz="1400">
                <a:latin typeface="Times New Roman"/>
                <a:ea typeface="Times New Roman"/>
                <a:cs typeface="Times New Roman"/>
                <a:sym typeface="Times New Roman"/>
              </a:rPr>
              <a:t>The minimum and recommended system requirements for Steam games are detailed in the steam_requirements_data.xml file.</a:t>
            </a:r>
            <a:endParaRPr sz="1400">
              <a:latin typeface="Times New Roman"/>
              <a:ea typeface="Times New Roman"/>
              <a:cs typeface="Times New Roman"/>
              <a:sym typeface="Times New Roman"/>
            </a:endParaRPr>
          </a:p>
          <a:p>
            <a:pPr indent="0" lvl="0" marL="0" rtl="0" algn="just">
              <a:lnSpc>
                <a:spcPct val="90000"/>
              </a:lnSpc>
              <a:spcBef>
                <a:spcPts val="1200"/>
              </a:spcBef>
              <a:spcAft>
                <a:spcPts val="0"/>
              </a:spcAft>
              <a:buSzPts val="770"/>
              <a:buNone/>
            </a:pPr>
            <a:r>
              <a:rPr lang="en" sz="1400">
                <a:latin typeface="Times New Roman"/>
                <a:ea typeface="Times New Roman"/>
                <a:cs typeface="Times New Roman"/>
                <a:sym typeface="Times New Roman"/>
              </a:rPr>
              <a:t>Information on Steam game support, such as the number of supported languages and if the game supports controllers, is contained in the steam_support_info.json file.</a:t>
            </a:r>
            <a:endParaRPr sz="1400">
              <a:latin typeface="Times New Roman"/>
              <a:ea typeface="Times New Roman"/>
              <a:cs typeface="Times New Roman"/>
              <a:sym typeface="Times New Roman"/>
            </a:endParaRPr>
          </a:p>
          <a:p>
            <a:pPr indent="0" lvl="0" marL="0" rtl="0" algn="just">
              <a:lnSpc>
                <a:spcPct val="90000"/>
              </a:lnSpc>
              <a:spcBef>
                <a:spcPts val="1200"/>
              </a:spcBef>
              <a:spcAft>
                <a:spcPts val="0"/>
              </a:spcAft>
              <a:buSzPts val="770"/>
              <a:buNone/>
            </a:pPr>
            <a:r>
              <a:t/>
            </a:r>
            <a:endParaRPr sz="1400">
              <a:latin typeface="Times New Roman"/>
              <a:ea typeface="Times New Roman"/>
              <a:cs typeface="Times New Roman"/>
              <a:sym typeface="Times New Roman"/>
            </a:endParaRPr>
          </a:p>
          <a:p>
            <a:pPr indent="0" lvl="0" marL="0" rtl="0" algn="just">
              <a:lnSpc>
                <a:spcPct val="90000"/>
              </a:lnSpc>
              <a:spcBef>
                <a:spcPts val="1200"/>
              </a:spcBef>
              <a:spcAft>
                <a:spcPts val="0"/>
              </a:spcAft>
              <a:buSzPts val="770"/>
              <a:buNone/>
            </a:pPr>
            <a:r>
              <a:t/>
            </a:r>
            <a:endParaRPr sz="1400">
              <a:latin typeface="Times New Roman"/>
              <a:ea typeface="Times New Roman"/>
              <a:cs typeface="Times New Roman"/>
              <a:sym typeface="Times New Roman"/>
            </a:endParaRPr>
          </a:p>
          <a:p>
            <a:pPr indent="0" lvl="0" marL="0" rtl="0" algn="l">
              <a:lnSpc>
                <a:spcPct val="90000"/>
              </a:lnSpc>
              <a:spcBef>
                <a:spcPts val="1200"/>
              </a:spcBef>
              <a:spcAft>
                <a:spcPts val="1200"/>
              </a:spcAft>
              <a:buSzPts val="770"/>
              <a:buNone/>
            </a:pPr>
            <a:r>
              <a:t/>
            </a:r>
            <a:endParaRPr sz="14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Importing data into Sql tables from dataframe</a:t>
            </a:r>
            <a:endParaRPr/>
          </a:p>
        </p:txBody>
      </p:sp>
      <p:pic>
        <p:nvPicPr>
          <p:cNvPr id="309" name="Google Shape;309;p42"/>
          <p:cNvPicPr preferRelativeResize="0"/>
          <p:nvPr/>
        </p:nvPicPr>
        <p:blipFill>
          <a:blip r:embed="rId3">
            <a:alphaModFix/>
          </a:blip>
          <a:stretch>
            <a:fillRect/>
          </a:stretch>
        </p:blipFill>
        <p:spPr>
          <a:xfrm>
            <a:off x="257175" y="1017800"/>
            <a:ext cx="8629650" cy="2114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3"/>
          <p:cNvSpPr txBox="1"/>
          <p:nvPr>
            <p:ph type="title"/>
          </p:nvPr>
        </p:nvSpPr>
        <p:spPr>
          <a:xfrm>
            <a:off x="311700" y="1490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Resulted SQL table</a:t>
            </a:r>
            <a:endParaRPr/>
          </a:p>
        </p:txBody>
      </p:sp>
      <p:pic>
        <p:nvPicPr>
          <p:cNvPr id="315" name="Google Shape;315;p43"/>
          <p:cNvPicPr preferRelativeResize="0"/>
          <p:nvPr/>
        </p:nvPicPr>
        <p:blipFill>
          <a:blip r:embed="rId3">
            <a:alphaModFix/>
          </a:blip>
          <a:stretch>
            <a:fillRect/>
          </a:stretch>
        </p:blipFill>
        <p:spPr>
          <a:xfrm>
            <a:off x="424250" y="689425"/>
            <a:ext cx="7722701" cy="44540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lnSpc>
                <a:spcPct val="115000"/>
              </a:lnSpc>
              <a:spcBef>
                <a:spcPts val="2400"/>
              </a:spcBef>
              <a:spcAft>
                <a:spcPts val="0"/>
              </a:spcAft>
              <a:buNone/>
            </a:pPr>
            <a:r>
              <a:rPr b="1" lang="en" sz="2000">
                <a:latin typeface="Times New Roman"/>
                <a:ea typeface="Times New Roman"/>
                <a:cs typeface="Times New Roman"/>
                <a:sym typeface="Times New Roman"/>
              </a:rPr>
              <a:t>Conclusion</a:t>
            </a:r>
            <a:endParaRPr b="1" sz="2000">
              <a:latin typeface="Times New Roman"/>
              <a:ea typeface="Times New Roman"/>
              <a:cs typeface="Times New Roman"/>
              <a:sym typeface="Times New Roman"/>
            </a:endParaRPr>
          </a:p>
          <a:p>
            <a:pPr indent="0" lvl="0" marL="0" rtl="0" algn="l">
              <a:spcBef>
                <a:spcPts val="600"/>
              </a:spcBef>
              <a:spcAft>
                <a:spcPts val="0"/>
              </a:spcAft>
              <a:buNone/>
            </a:pPr>
            <a:r>
              <a:t/>
            </a:r>
            <a:endParaRPr sz="1800">
              <a:latin typeface="Times New Roman"/>
              <a:ea typeface="Times New Roman"/>
              <a:cs typeface="Times New Roman"/>
              <a:sym typeface="Times New Roman"/>
            </a:endParaRPr>
          </a:p>
        </p:txBody>
      </p:sp>
      <p:sp>
        <p:nvSpPr>
          <p:cNvPr id="321" name="Google Shape;321;p4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lang="en">
                <a:solidFill>
                  <a:srgbClr val="000000"/>
                </a:solidFill>
                <a:latin typeface="Times New Roman"/>
                <a:ea typeface="Times New Roman"/>
                <a:cs typeface="Times New Roman"/>
                <a:sym typeface="Times New Roman"/>
              </a:rPr>
              <a:t>We successfully investigated the distribution of games according to age limits and looked at the relationships between other factors like price, ratings, and its other categories in order to anticipate the drift about the various types of games.</a:t>
            </a:r>
            <a:endParaRPr>
              <a:solidFill>
                <a:srgbClr val="000000"/>
              </a:solidFill>
              <a:latin typeface="Times New Roman"/>
              <a:ea typeface="Times New Roman"/>
              <a:cs typeface="Times New Roman"/>
              <a:sym typeface="Times New Roman"/>
            </a:endParaRPr>
          </a:p>
          <a:p>
            <a:pPr indent="0" lvl="0" marL="0" rtl="0" algn="just">
              <a:spcBef>
                <a:spcPts val="1200"/>
              </a:spcBef>
              <a:spcAft>
                <a:spcPts val="0"/>
              </a:spcAft>
              <a:buNone/>
            </a:pPr>
            <a:r>
              <a:rPr lang="en">
                <a:solidFill>
                  <a:srgbClr val="000000"/>
                </a:solidFill>
                <a:latin typeface="Times New Roman"/>
                <a:ea typeface="Times New Roman"/>
                <a:cs typeface="Times New Roman"/>
                <a:sym typeface="Times New Roman"/>
              </a:rPr>
              <a:t>Overall, a Python and SQL project employing the Steam dataset might offer insightful analysis of user behavior and the gaming business, which could be useful for game designers and marketers.</a:t>
            </a:r>
            <a:endParaRPr>
              <a:solidFill>
                <a:srgbClr val="000000"/>
              </a:solidFill>
              <a:latin typeface="Times New Roman"/>
              <a:ea typeface="Times New Roman"/>
              <a:cs typeface="Times New Roman"/>
              <a:sym typeface="Times New Roman"/>
            </a:endParaRPr>
          </a:p>
          <a:p>
            <a:pPr indent="0" lvl="0" marL="0" rtl="0" algn="l">
              <a:spcBef>
                <a:spcPts val="0"/>
              </a:spcBef>
              <a:spcAft>
                <a:spcPts val="1200"/>
              </a:spcAft>
              <a:buNone/>
            </a:pPr>
            <a:r>
              <a:t/>
            </a:r>
            <a:endParaRPr>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5"/>
          <p:cNvSpPr txBox="1"/>
          <p:nvPr>
            <p:ph type="title"/>
          </p:nvPr>
        </p:nvSpPr>
        <p:spPr>
          <a:xfrm>
            <a:off x="1762650" y="667725"/>
            <a:ext cx="56187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105525"/>
            <a:ext cx="8520600" cy="607800"/>
          </a:xfrm>
          <a:prstGeom prst="rect">
            <a:avLst/>
          </a:prstGeom>
        </p:spPr>
        <p:txBody>
          <a:bodyPr anchorCtr="0" anchor="t" bIns="91425" lIns="91425" spcFirstLastPara="1" rIns="91425" wrap="square" tIns="91425">
            <a:noAutofit/>
          </a:bodyPr>
          <a:lstStyle/>
          <a:p>
            <a:pPr indent="0" lvl="0" marL="0" rtl="0" algn="just">
              <a:lnSpc>
                <a:spcPct val="115000"/>
              </a:lnSpc>
              <a:spcBef>
                <a:spcPts val="2400"/>
              </a:spcBef>
              <a:spcAft>
                <a:spcPts val="0"/>
              </a:spcAft>
              <a:buNone/>
            </a:pPr>
            <a:r>
              <a:rPr b="1" lang="en" sz="2000">
                <a:latin typeface="Times New Roman"/>
                <a:ea typeface="Times New Roman"/>
                <a:cs typeface="Times New Roman"/>
                <a:sym typeface="Times New Roman"/>
              </a:rPr>
              <a:t>Essential key steps to demonstrated in our </a:t>
            </a:r>
            <a:r>
              <a:rPr b="1" lang="en" sz="2000">
                <a:latin typeface="Times New Roman"/>
                <a:ea typeface="Times New Roman"/>
                <a:cs typeface="Times New Roman"/>
                <a:sym typeface="Times New Roman"/>
              </a:rPr>
              <a:t>Python </a:t>
            </a:r>
            <a:r>
              <a:rPr b="1" lang="en" sz="2000">
                <a:latin typeface="Times New Roman"/>
                <a:ea typeface="Times New Roman"/>
                <a:cs typeface="Times New Roman"/>
                <a:sym typeface="Times New Roman"/>
              </a:rPr>
              <a:t>Notebook -Loading data into Data Frames. Integration of SQL and Python</a:t>
            </a:r>
            <a:endParaRPr b="1" sz="2000">
              <a:latin typeface="Times New Roman"/>
              <a:ea typeface="Times New Roman"/>
              <a:cs typeface="Times New Roman"/>
              <a:sym typeface="Times New Roman"/>
            </a:endParaRPr>
          </a:p>
          <a:p>
            <a:pPr indent="0" lvl="0" marL="0" rtl="0" algn="l">
              <a:spcBef>
                <a:spcPts val="600"/>
              </a:spcBef>
              <a:spcAft>
                <a:spcPts val="0"/>
              </a:spcAft>
              <a:buNone/>
            </a:pPr>
            <a:r>
              <a:t/>
            </a:r>
            <a:endParaRPr sz="2000">
              <a:latin typeface="Times New Roman"/>
              <a:ea typeface="Times New Roman"/>
              <a:cs typeface="Times New Roman"/>
              <a:sym typeface="Times New Roman"/>
            </a:endParaRPr>
          </a:p>
        </p:txBody>
      </p:sp>
      <p:sp>
        <p:nvSpPr>
          <p:cNvPr id="104" name="Google Shape;104;p16"/>
          <p:cNvSpPr txBox="1"/>
          <p:nvPr/>
        </p:nvSpPr>
        <p:spPr>
          <a:xfrm>
            <a:off x="6705700" y="0"/>
            <a:ext cx="30000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2200"/>
              </a:spcBef>
              <a:spcAft>
                <a:spcPts val="2200"/>
              </a:spcAft>
              <a:buNone/>
            </a:pPr>
            <a:r>
              <a:t/>
            </a:r>
            <a:endParaRPr>
              <a:latin typeface="Times New Roman"/>
              <a:ea typeface="Times New Roman"/>
              <a:cs typeface="Times New Roman"/>
              <a:sym typeface="Times New Roman"/>
            </a:endParaRPr>
          </a:p>
        </p:txBody>
      </p:sp>
      <p:pic>
        <p:nvPicPr>
          <p:cNvPr id="105" name="Google Shape;105;p16"/>
          <p:cNvPicPr preferRelativeResize="0"/>
          <p:nvPr/>
        </p:nvPicPr>
        <p:blipFill>
          <a:blip r:embed="rId3">
            <a:alphaModFix/>
          </a:blip>
          <a:stretch>
            <a:fillRect/>
          </a:stretch>
        </p:blipFill>
        <p:spPr>
          <a:xfrm>
            <a:off x="420425" y="925400"/>
            <a:ext cx="3268100" cy="1503900"/>
          </a:xfrm>
          <a:prstGeom prst="rect">
            <a:avLst/>
          </a:prstGeom>
          <a:noFill/>
          <a:ln>
            <a:noFill/>
          </a:ln>
        </p:spPr>
      </p:pic>
      <p:pic>
        <p:nvPicPr>
          <p:cNvPr id="106" name="Google Shape;106;p16"/>
          <p:cNvPicPr preferRelativeResize="0"/>
          <p:nvPr/>
        </p:nvPicPr>
        <p:blipFill rotWithShape="1">
          <a:blip r:embed="rId4">
            <a:alphaModFix/>
          </a:blip>
          <a:srcRect b="0" l="0" r="3605" t="0"/>
          <a:stretch/>
        </p:blipFill>
        <p:spPr>
          <a:xfrm>
            <a:off x="420425" y="2565175"/>
            <a:ext cx="8520601" cy="2030750"/>
          </a:xfrm>
          <a:prstGeom prst="rect">
            <a:avLst/>
          </a:prstGeom>
          <a:noFill/>
          <a:ln>
            <a:noFill/>
          </a:ln>
        </p:spPr>
      </p:pic>
      <p:sp>
        <p:nvSpPr>
          <p:cNvPr id="107" name="Google Shape;107;p16"/>
          <p:cNvSpPr txBox="1"/>
          <p:nvPr/>
        </p:nvSpPr>
        <p:spPr>
          <a:xfrm>
            <a:off x="4006400" y="938600"/>
            <a:ext cx="1911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File type used are:</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.csv</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.xml</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.jason</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.xls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311700" y="159875"/>
            <a:ext cx="8520600" cy="6078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2400"/>
              </a:spcBef>
              <a:spcAft>
                <a:spcPts val="0"/>
              </a:spcAft>
              <a:buNone/>
            </a:pPr>
            <a:r>
              <a:rPr b="1" lang="en" sz="2300">
                <a:latin typeface="Times New Roman"/>
                <a:ea typeface="Times New Roman"/>
                <a:cs typeface="Times New Roman"/>
                <a:sym typeface="Times New Roman"/>
              </a:rPr>
              <a:t>Drop any NULL, missing values or unwanted columns.</a:t>
            </a:r>
            <a:endParaRPr b="1" sz="2300">
              <a:latin typeface="Times New Roman"/>
              <a:ea typeface="Times New Roman"/>
              <a:cs typeface="Times New Roman"/>
              <a:sym typeface="Times New Roman"/>
            </a:endParaRPr>
          </a:p>
          <a:p>
            <a:pPr indent="0" lvl="0" marL="0" rtl="0" algn="l">
              <a:spcBef>
                <a:spcPts val="600"/>
              </a:spcBef>
              <a:spcAft>
                <a:spcPts val="0"/>
              </a:spcAft>
              <a:buNone/>
            </a:pPr>
            <a:r>
              <a:t/>
            </a:r>
            <a:endParaRPr>
              <a:latin typeface="Times New Roman"/>
              <a:ea typeface="Times New Roman"/>
              <a:cs typeface="Times New Roman"/>
              <a:sym typeface="Times New Roman"/>
            </a:endParaRPr>
          </a:p>
        </p:txBody>
      </p:sp>
      <p:sp>
        <p:nvSpPr>
          <p:cNvPr id="113" name="Google Shape;113;p17"/>
          <p:cNvSpPr txBox="1"/>
          <p:nvPr/>
        </p:nvSpPr>
        <p:spPr>
          <a:xfrm>
            <a:off x="435250" y="3055650"/>
            <a:ext cx="3000000" cy="1143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400"/>
              </a:spcBef>
              <a:spcAft>
                <a:spcPts val="0"/>
              </a:spcAft>
              <a:buNone/>
            </a:pPr>
            <a:r>
              <a:rPr lang="en">
                <a:latin typeface="Times New Roman"/>
                <a:ea typeface="Times New Roman"/>
                <a:cs typeface="Times New Roman"/>
                <a:sym typeface="Times New Roman"/>
              </a:rPr>
              <a:t>Using the isnull() and sum() methods, this code determines the number of null values (missing values) for each column in the steam_df DataFrame.</a:t>
            </a:r>
            <a:endParaRPr>
              <a:latin typeface="Times New Roman"/>
              <a:ea typeface="Times New Roman"/>
              <a:cs typeface="Times New Roman"/>
              <a:sym typeface="Times New Roman"/>
            </a:endParaRPr>
          </a:p>
        </p:txBody>
      </p:sp>
      <p:pic>
        <p:nvPicPr>
          <p:cNvPr id="114" name="Google Shape;114;p17"/>
          <p:cNvPicPr preferRelativeResize="0"/>
          <p:nvPr/>
        </p:nvPicPr>
        <p:blipFill>
          <a:blip r:embed="rId3">
            <a:alphaModFix/>
          </a:blip>
          <a:stretch>
            <a:fillRect/>
          </a:stretch>
        </p:blipFill>
        <p:spPr>
          <a:xfrm>
            <a:off x="435238" y="767675"/>
            <a:ext cx="2905125" cy="2190750"/>
          </a:xfrm>
          <a:prstGeom prst="rect">
            <a:avLst/>
          </a:prstGeom>
          <a:noFill/>
          <a:ln>
            <a:noFill/>
          </a:ln>
        </p:spPr>
      </p:pic>
      <p:pic>
        <p:nvPicPr>
          <p:cNvPr id="115" name="Google Shape;115;p17"/>
          <p:cNvPicPr preferRelativeResize="0"/>
          <p:nvPr/>
        </p:nvPicPr>
        <p:blipFill>
          <a:blip r:embed="rId4">
            <a:alphaModFix/>
          </a:blip>
          <a:stretch>
            <a:fillRect/>
          </a:stretch>
        </p:blipFill>
        <p:spPr>
          <a:xfrm>
            <a:off x="3435250" y="767675"/>
            <a:ext cx="3065005" cy="4071025"/>
          </a:xfrm>
          <a:prstGeom prst="rect">
            <a:avLst/>
          </a:prstGeom>
          <a:noFill/>
          <a:ln>
            <a:noFill/>
          </a:ln>
        </p:spPr>
      </p:pic>
      <p:pic>
        <p:nvPicPr>
          <p:cNvPr id="116" name="Google Shape;116;p17"/>
          <p:cNvPicPr preferRelativeResize="0"/>
          <p:nvPr/>
        </p:nvPicPr>
        <p:blipFill>
          <a:blip r:embed="rId5">
            <a:alphaModFix/>
          </a:blip>
          <a:stretch>
            <a:fillRect/>
          </a:stretch>
        </p:blipFill>
        <p:spPr>
          <a:xfrm>
            <a:off x="6663530" y="767675"/>
            <a:ext cx="1980037" cy="40710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445225" y="327350"/>
            <a:ext cx="8520600" cy="6078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2400"/>
              </a:spcBef>
              <a:spcAft>
                <a:spcPts val="0"/>
              </a:spcAft>
              <a:buNone/>
            </a:pPr>
            <a:r>
              <a:rPr b="1" lang="en" sz="2300">
                <a:latin typeface="Times New Roman"/>
                <a:ea typeface="Times New Roman"/>
                <a:cs typeface="Times New Roman"/>
                <a:sym typeface="Times New Roman"/>
              </a:rPr>
              <a:t>Drop duplicate values.</a:t>
            </a:r>
            <a:endParaRPr b="1" sz="2300">
              <a:latin typeface="Times New Roman"/>
              <a:ea typeface="Times New Roman"/>
              <a:cs typeface="Times New Roman"/>
              <a:sym typeface="Times New Roman"/>
            </a:endParaRPr>
          </a:p>
          <a:p>
            <a:pPr indent="0" lvl="0" marL="0" rtl="0" algn="l">
              <a:spcBef>
                <a:spcPts val="600"/>
              </a:spcBef>
              <a:spcAft>
                <a:spcPts val="0"/>
              </a:spcAft>
              <a:buNone/>
            </a:pPr>
            <a:r>
              <a:t/>
            </a:r>
            <a:endParaRPr>
              <a:latin typeface="Times New Roman"/>
              <a:ea typeface="Times New Roman"/>
              <a:cs typeface="Times New Roman"/>
              <a:sym typeface="Times New Roman"/>
            </a:endParaRPr>
          </a:p>
        </p:txBody>
      </p:sp>
      <p:pic>
        <p:nvPicPr>
          <p:cNvPr id="122" name="Google Shape;122;p18"/>
          <p:cNvPicPr preferRelativeResize="0"/>
          <p:nvPr/>
        </p:nvPicPr>
        <p:blipFill>
          <a:blip r:embed="rId3">
            <a:alphaModFix/>
          </a:blip>
          <a:stretch>
            <a:fillRect/>
          </a:stretch>
        </p:blipFill>
        <p:spPr>
          <a:xfrm>
            <a:off x="553975" y="1017800"/>
            <a:ext cx="6064552" cy="1802975"/>
          </a:xfrm>
          <a:prstGeom prst="rect">
            <a:avLst/>
          </a:prstGeom>
          <a:noFill/>
          <a:ln>
            <a:noFill/>
          </a:ln>
        </p:spPr>
      </p:pic>
      <p:sp>
        <p:nvSpPr>
          <p:cNvPr id="123" name="Google Shape;123;p18"/>
          <p:cNvSpPr txBox="1"/>
          <p:nvPr/>
        </p:nvSpPr>
        <p:spPr>
          <a:xfrm>
            <a:off x="445225" y="2903425"/>
            <a:ext cx="7753500" cy="648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400"/>
              </a:spcBef>
              <a:spcAft>
                <a:spcPts val="1400"/>
              </a:spcAft>
              <a:buNone/>
            </a:pPr>
            <a:r>
              <a:rPr lang="en">
                <a:latin typeface="Times New Roman"/>
                <a:ea typeface="Times New Roman"/>
                <a:cs typeface="Times New Roman"/>
                <a:sym typeface="Times New Roman"/>
              </a:rPr>
              <a:t>Using the duplicated() method from pandas, this code examines the steam_df Data Frame for duplicate rows.</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355200" y="946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Times New Roman"/>
                <a:ea typeface="Times New Roman"/>
                <a:cs typeface="Times New Roman"/>
                <a:sym typeface="Times New Roman"/>
              </a:rPr>
              <a:t>Adding a new column ‘age_category’</a:t>
            </a:r>
            <a:endParaRPr b="1" sz="2000">
              <a:latin typeface="Times New Roman"/>
              <a:ea typeface="Times New Roman"/>
              <a:cs typeface="Times New Roman"/>
              <a:sym typeface="Times New Roman"/>
            </a:endParaRPr>
          </a:p>
        </p:txBody>
      </p:sp>
      <p:pic>
        <p:nvPicPr>
          <p:cNvPr id="129" name="Google Shape;129;p19"/>
          <p:cNvPicPr preferRelativeResize="0"/>
          <p:nvPr/>
        </p:nvPicPr>
        <p:blipFill>
          <a:blip r:embed="rId3">
            <a:alphaModFix/>
          </a:blip>
          <a:stretch>
            <a:fillRect/>
          </a:stretch>
        </p:blipFill>
        <p:spPr>
          <a:xfrm>
            <a:off x="446000" y="539500"/>
            <a:ext cx="6696075" cy="3124200"/>
          </a:xfrm>
          <a:prstGeom prst="rect">
            <a:avLst/>
          </a:prstGeom>
          <a:noFill/>
          <a:ln>
            <a:noFill/>
          </a:ln>
        </p:spPr>
      </p:pic>
      <p:pic>
        <p:nvPicPr>
          <p:cNvPr id="130" name="Google Shape;130;p19"/>
          <p:cNvPicPr preferRelativeResize="0"/>
          <p:nvPr/>
        </p:nvPicPr>
        <p:blipFill>
          <a:blip r:embed="rId4">
            <a:alphaModFix/>
          </a:blip>
          <a:stretch>
            <a:fillRect/>
          </a:stretch>
        </p:blipFill>
        <p:spPr>
          <a:xfrm>
            <a:off x="446000" y="3783475"/>
            <a:ext cx="6772275" cy="514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355200" y="81325"/>
            <a:ext cx="8520600" cy="6078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2400"/>
              </a:spcBef>
              <a:spcAft>
                <a:spcPts val="0"/>
              </a:spcAft>
              <a:buNone/>
            </a:pPr>
            <a:r>
              <a:rPr b="1" lang="en" sz="2200">
                <a:latin typeface="Times New Roman"/>
                <a:ea typeface="Times New Roman"/>
                <a:cs typeface="Times New Roman"/>
                <a:sym typeface="Times New Roman"/>
              </a:rPr>
              <a:t>Check for outliers using a histogram.</a:t>
            </a:r>
            <a:endParaRPr b="1" sz="2200">
              <a:latin typeface="Times New Roman"/>
              <a:ea typeface="Times New Roman"/>
              <a:cs typeface="Times New Roman"/>
              <a:sym typeface="Times New Roman"/>
            </a:endParaRPr>
          </a:p>
          <a:p>
            <a:pPr indent="0" lvl="0" marL="0" rtl="0" algn="l">
              <a:spcBef>
                <a:spcPts val="600"/>
              </a:spcBef>
              <a:spcAft>
                <a:spcPts val="0"/>
              </a:spcAft>
              <a:buNone/>
            </a:pPr>
            <a:r>
              <a:t/>
            </a:r>
            <a:endParaRPr sz="2200">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36" name="Google Shape;136;p20"/>
          <p:cNvPicPr preferRelativeResize="0"/>
          <p:nvPr/>
        </p:nvPicPr>
        <p:blipFill>
          <a:blip r:embed="rId3">
            <a:alphaModFix/>
          </a:blip>
          <a:stretch>
            <a:fillRect/>
          </a:stretch>
        </p:blipFill>
        <p:spPr>
          <a:xfrm>
            <a:off x="424300" y="689125"/>
            <a:ext cx="4639701" cy="3110325"/>
          </a:xfrm>
          <a:prstGeom prst="rect">
            <a:avLst/>
          </a:prstGeom>
          <a:noFill/>
          <a:ln>
            <a:noFill/>
          </a:ln>
        </p:spPr>
      </p:pic>
      <p:pic>
        <p:nvPicPr>
          <p:cNvPr id="137" name="Google Shape;137;p20"/>
          <p:cNvPicPr preferRelativeResize="0"/>
          <p:nvPr/>
        </p:nvPicPr>
        <p:blipFill>
          <a:blip r:embed="rId4">
            <a:alphaModFix/>
          </a:blip>
          <a:stretch>
            <a:fillRect/>
          </a:stretch>
        </p:blipFill>
        <p:spPr>
          <a:xfrm>
            <a:off x="5108523" y="689123"/>
            <a:ext cx="3930125" cy="3378550"/>
          </a:xfrm>
          <a:prstGeom prst="rect">
            <a:avLst/>
          </a:prstGeom>
          <a:noFill/>
          <a:ln>
            <a:noFill/>
          </a:ln>
        </p:spPr>
      </p:pic>
      <p:sp>
        <p:nvSpPr>
          <p:cNvPr id="138" name="Google Shape;138;p20"/>
          <p:cNvSpPr txBox="1"/>
          <p:nvPr/>
        </p:nvSpPr>
        <p:spPr>
          <a:xfrm>
            <a:off x="424300" y="4122050"/>
            <a:ext cx="626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E1E1E"/>
                </a:solidFill>
                <a:highlight>
                  <a:srgbClr val="FFFFFF"/>
                </a:highlight>
                <a:latin typeface="Times New Roman"/>
                <a:ea typeface="Times New Roman"/>
                <a:cs typeface="Times New Roman"/>
                <a:sym typeface="Times New Roman"/>
              </a:rPr>
              <a:t>This code snippet generates a horizontal bar chart to represent the number of games based on age category. </a:t>
            </a:r>
            <a:endParaRPr>
              <a:solidFill>
                <a:srgbClr val="1E1E1E"/>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311700" y="62025"/>
            <a:ext cx="8520600" cy="607800"/>
          </a:xfrm>
          <a:prstGeom prst="rect">
            <a:avLst/>
          </a:prstGeom>
        </p:spPr>
        <p:txBody>
          <a:bodyPr anchorCtr="0" anchor="t" bIns="91425" lIns="91425" spcFirstLastPara="1" rIns="91425" wrap="square" tIns="91425">
            <a:noAutofit/>
          </a:bodyPr>
          <a:lstStyle/>
          <a:p>
            <a:pPr indent="0" lvl="0" marL="0" rtl="0" algn="just">
              <a:lnSpc>
                <a:spcPct val="115000"/>
              </a:lnSpc>
              <a:spcBef>
                <a:spcPts val="2400"/>
              </a:spcBef>
              <a:spcAft>
                <a:spcPts val="0"/>
              </a:spcAft>
              <a:buNone/>
            </a:pPr>
            <a:r>
              <a:rPr b="1" lang="en" sz="2200">
                <a:latin typeface="Times New Roman"/>
                <a:ea typeface="Times New Roman"/>
                <a:cs typeface="Times New Roman"/>
                <a:sym typeface="Times New Roman"/>
              </a:rPr>
              <a:t>Check for outliers using a box plot.</a:t>
            </a:r>
            <a:endParaRPr b="1" sz="2200">
              <a:latin typeface="Times New Roman"/>
              <a:ea typeface="Times New Roman"/>
              <a:cs typeface="Times New Roman"/>
              <a:sym typeface="Times New Roman"/>
            </a:endParaRPr>
          </a:p>
          <a:p>
            <a:pPr indent="0" lvl="0" marL="0" rtl="0" algn="l">
              <a:spcBef>
                <a:spcPts val="600"/>
              </a:spcBef>
              <a:spcAft>
                <a:spcPts val="0"/>
              </a:spcAft>
              <a:buNone/>
            </a:pPr>
            <a:r>
              <a:t/>
            </a:r>
            <a:endParaRPr sz="2200">
              <a:latin typeface="Times New Roman"/>
              <a:ea typeface="Times New Roman"/>
              <a:cs typeface="Times New Roman"/>
              <a:sym typeface="Times New Roman"/>
            </a:endParaRPr>
          </a:p>
        </p:txBody>
      </p:sp>
      <p:pic>
        <p:nvPicPr>
          <p:cNvPr id="144" name="Google Shape;144;p21"/>
          <p:cNvPicPr preferRelativeResize="0"/>
          <p:nvPr/>
        </p:nvPicPr>
        <p:blipFill rotWithShape="1">
          <a:blip r:embed="rId3">
            <a:alphaModFix/>
          </a:blip>
          <a:srcRect b="53345" l="0" r="31810" t="0"/>
          <a:stretch/>
        </p:blipFill>
        <p:spPr>
          <a:xfrm>
            <a:off x="438075" y="571750"/>
            <a:ext cx="5607976" cy="1422600"/>
          </a:xfrm>
          <a:prstGeom prst="rect">
            <a:avLst/>
          </a:prstGeom>
          <a:noFill/>
          <a:ln>
            <a:noFill/>
          </a:ln>
        </p:spPr>
      </p:pic>
      <p:pic>
        <p:nvPicPr>
          <p:cNvPr id="145" name="Google Shape;145;p21"/>
          <p:cNvPicPr preferRelativeResize="0"/>
          <p:nvPr/>
        </p:nvPicPr>
        <p:blipFill>
          <a:blip r:embed="rId4">
            <a:alphaModFix/>
          </a:blip>
          <a:stretch>
            <a:fillRect/>
          </a:stretch>
        </p:blipFill>
        <p:spPr>
          <a:xfrm>
            <a:off x="2229777" y="2094275"/>
            <a:ext cx="4684448" cy="3049225"/>
          </a:xfrm>
          <a:prstGeom prst="rect">
            <a:avLst/>
          </a:prstGeom>
          <a:noFill/>
          <a:ln cap="flat" cmpd="sng" w="9525">
            <a:solidFill>
              <a:schemeClr val="dk2"/>
            </a:solidFill>
            <a:prstDash val="solid"/>
            <a:round/>
            <a:headEnd len="sm" w="sm" type="none"/>
            <a:tailEnd len="sm" w="sm" type="none"/>
          </a:ln>
        </p:spPr>
      </p:pic>
      <p:sp>
        <p:nvSpPr>
          <p:cNvPr id="146" name="Google Shape;146;p21"/>
          <p:cNvSpPr txBox="1"/>
          <p:nvPr/>
        </p:nvSpPr>
        <p:spPr>
          <a:xfrm>
            <a:off x="6046050" y="571750"/>
            <a:ext cx="30000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Times New Roman"/>
                <a:ea typeface="Times New Roman"/>
                <a:cs typeface="Times New Roman"/>
                <a:sym typeface="Times New Roman"/>
              </a:rPr>
              <a:t>This code creates a box plot for each of the columns specified in the cols list using the boxplot() function from the seaborn library, which is imported as sns. </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